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29/11/2009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29/11/2009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personal.com.ar/omgrammar/comparativosysuperlativos2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358246" cy="1143007"/>
          </a:xfrm>
        </p:spPr>
        <p:txBody>
          <a:bodyPr>
            <a:normAutofit/>
          </a:bodyPr>
          <a:lstStyle/>
          <a:p>
            <a:pPr algn="l"/>
            <a:r>
              <a:rPr lang="es-ES_tradnl" sz="3600" dirty="0" smtClean="0"/>
              <a:t>COMPARATIVOS </a:t>
            </a:r>
            <a:r>
              <a:rPr lang="es-ES_tradnl" sz="3600" dirty="0" smtClean="0"/>
              <a:t>Y SUPERLATIVOS</a:t>
            </a:r>
            <a:endParaRPr lang="es-ES_tradn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071678"/>
            <a:ext cx="7715304" cy="4357718"/>
          </a:xfrm>
        </p:spPr>
        <p:txBody>
          <a:bodyPr/>
          <a:lstStyle/>
          <a:p>
            <a:pPr algn="l"/>
            <a:r>
              <a:rPr lang="es-ES_tradnl" dirty="0" smtClean="0"/>
              <a:t>¿Recuerdas las cinco reglas para formar el comparativo y superlativo de los adjetivos en inglés? Vamos a revisarlas aquí: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REGLA 1</a:t>
            </a:r>
            <a:br>
              <a:rPr lang="es-ES_tradnl" dirty="0" smtClean="0"/>
            </a:br>
            <a:r>
              <a:rPr lang="es-ES_tradnl" dirty="0" smtClean="0"/>
              <a:t>El comparativo y superlativo de los adjetivos de una sílaba se forman agregando las terminaciones </a:t>
            </a:r>
            <a:r>
              <a:rPr lang="es-ES_tradnl" b="1" dirty="0" smtClean="0"/>
              <a:t>-</a:t>
            </a:r>
            <a:r>
              <a:rPr lang="es-ES_tradnl" b="1" dirty="0" err="1" smtClean="0"/>
              <a:t>er</a:t>
            </a:r>
            <a:r>
              <a:rPr lang="es-ES_tradnl" dirty="0" smtClean="0"/>
              <a:t> y </a:t>
            </a:r>
            <a:r>
              <a:rPr lang="es-ES_tradnl" b="1" dirty="0" smtClean="0"/>
              <a:t>-</a:t>
            </a:r>
            <a:r>
              <a:rPr lang="es-ES_tradnl" b="1" dirty="0" err="1" smtClean="0"/>
              <a:t>est</a:t>
            </a:r>
            <a:r>
              <a:rPr lang="es-ES_tradnl" dirty="0" smtClean="0"/>
              <a:t> al final del adjetivo: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7772400" cy="85725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C)  -</a:t>
            </a:r>
            <a:r>
              <a:rPr lang="en-US" sz="3600" b="1" dirty="0" err="1" smtClean="0"/>
              <a:t>er</a:t>
            </a:r>
            <a:r>
              <a:rPr lang="en-US" sz="3600" b="1" dirty="0" smtClean="0"/>
              <a:t> than ...  o  more</a:t>
            </a:r>
            <a:r>
              <a:rPr lang="en-US" sz="3600" dirty="0" smtClean="0"/>
              <a:t>/</a:t>
            </a:r>
            <a:r>
              <a:rPr lang="en-US" sz="3600" b="1" dirty="0" smtClean="0"/>
              <a:t>less ... than </a:t>
            </a:r>
            <a:r>
              <a:rPr lang="en-US" sz="3600" b="1" dirty="0" smtClean="0"/>
              <a:t>.</a:t>
            </a:r>
            <a:endParaRPr lang="es-ES_tradn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7715304" cy="435771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ES_tradnl" b="1" dirty="0" smtClean="0"/>
              <a:t>The </a:t>
            </a:r>
            <a:r>
              <a:rPr lang="es-ES_tradnl" b="1" dirty="0" err="1" smtClean="0"/>
              <a:t>mountains</a:t>
            </a:r>
            <a:r>
              <a:rPr lang="es-ES_tradnl" b="1" dirty="0" smtClean="0"/>
              <a:t> are </a:t>
            </a:r>
            <a:r>
              <a:rPr lang="es-ES_tradnl" b="1" dirty="0" err="1" smtClean="0"/>
              <a:t>generally</a:t>
            </a:r>
            <a:r>
              <a:rPr lang="es-ES_tradnl" b="1" dirty="0" smtClean="0"/>
              <a:t> </a:t>
            </a:r>
            <a:r>
              <a:rPr lang="es-ES_tradnl" b="1" dirty="0" err="1" smtClean="0"/>
              <a:t>fresher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than</a:t>
            </a:r>
            <a:r>
              <a:rPr lang="es-ES_tradnl" b="1" dirty="0" smtClean="0"/>
              <a:t> 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cities</a:t>
            </a:r>
            <a:r>
              <a:rPr lang="es-ES_tradnl" b="1" dirty="0" smtClean="0"/>
              <a:t>.</a:t>
            </a:r>
            <a:br>
              <a:rPr lang="es-ES_tradnl" b="1" dirty="0" smtClean="0"/>
            </a:br>
            <a:r>
              <a:rPr lang="es-ES_tradnl" dirty="0" smtClean="0"/>
              <a:t>(Por lo general, las montañas son más frescas que las ciudades)</a:t>
            </a:r>
            <a:br>
              <a:rPr lang="es-ES_tradnl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err="1" smtClean="0"/>
              <a:t>Most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people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think</a:t>
            </a:r>
            <a:r>
              <a:rPr lang="es-ES_tradnl" b="1" dirty="0" smtClean="0"/>
              <a:t> </a:t>
            </a:r>
            <a:r>
              <a:rPr lang="es-ES_tradnl" b="1" dirty="0" err="1" smtClean="0"/>
              <a:t>spring</a:t>
            </a:r>
            <a:r>
              <a:rPr lang="es-ES_tradnl" b="1" dirty="0" smtClean="0"/>
              <a:t> is more </a:t>
            </a:r>
            <a:r>
              <a:rPr lang="es-ES_tradnl" b="1" dirty="0" err="1" smtClean="0"/>
              <a:t>beautiful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than</a:t>
            </a:r>
            <a:r>
              <a:rPr lang="es-ES_tradnl" b="1" dirty="0" smtClean="0"/>
              <a:t> </a:t>
            </a:r>
            <a:r>
              <a:rPr lang="es-ES_tradnl" b="1" dirty="0" err="1" smtClean="0"/>
              <a:t>summer</a:t>
            </a:r>
            <a:r>
              <a:rPr lang="es-ES_tradnl" b="1" dirty="0" smtClean="0"/>
              <a:t>.</a:t>
            </a:r>
            <a:br>
              <a:rPr lang="es-ES_tradnl" b="1" dirty="0" smtClean="0"/>
            </a:br>
            <a:r>
              <a:rPr lang="es-ES_tradnl" dirty="0" smtClean="0"/>
              <a:t>(La mayoría de la gente piensa que la primavera es más bonita que el verano)</a:t>
            </a: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err="1" smtClean="0"/>
              <a:t>England</a:t>
            </a:r>
            <a:r>
              <a:rPr lang="es-ES_tradnl" b="1" dirty="0" smtClean="0"/>
              <a:t> is </a:t>
            </a:r>
            <a:r>
              <a:rPr lang="es-ES_tradnl" b="1" dirty="0" err="1" smtClean="0"/>
              <a:t>less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mountainous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than</a:t>
            </a:r>
            <a:r>
              <a:rPr lang="es-ES_tradnl" b="1" dirty="0" smtClean="0"/>
              <a:t> </a:t>
            </a:r>
            <a:r>
              <a:rPr lang="es-ES_tradnl" b="1" dirty="0" err="1" smtClean="0"/>
              <a:t>Japan</a:t>
            </a:r>
            <a:r>
              <a:rPr lang="es-ES_tradnl" b="1" dirty="0" smtClean="0"/>
              <a:t>.</a:t>
            </a:r>
            <a:br>
              <a:rPr lang="es-ES_tradnl" b="1" dirty="0" smtClean="0"/>
            </a:br>
            <a:r>
              <a:rPr lang="es-ES_tradnl" dirty="0" smtClean="0"/>
              <a:t>(Inglaterra es menos montañosa que Japón)</a:t>
            </a:r>
          </a:p>
          <a:p>
            <a:pPr algn="l"/>
            <a:r>
              <a:rPr lang="es-ES_tradnl" dirty="0" smtClean="0"/>
              <a:t>También puedes anteponer </a:t>
            </a:r>
            <a:r>
              <a:rPr lang="es-ES_tradnl" b="1" dirty="0" err="1" smtClean="0"/>
              <a:t>much</a:t>
            </a:r>
            <a:r>
              <a:rPr lang="es-ES_tradnl" dirty="0" smtClean="0"/>
              <a:t>, </a:t>
            </a:r>
            <a:r>
              <a:rPr lang="es-ES_tradnl" b="1" dirty="0" err="1" smtClean="0"/>
              <a:t>far</a:t>
            </a:r>
            <a:r>
              <a:rPr lang="es-ES_tradnl" dirty="0" smtClean="0"/>
              <a:t>, </a:t>
            </a:r>
            <a:r>
              <a:rPr lang="es-ES_tradnl" b="1" dirty="0" smtClean="0"/>
              <a:t>a </a:t>
            </a:r>
            <a:r>
              <a:rPr lang="es-ES_tradnl" b="1" dirty="0" err="1" smtClean="0"/>
              <a:t>lot</a:t>
            </a:r>
            <a:r>
              <a:rPr lang="es-ES_tradnl" dirty="0" smtClean="0"/>
              <a:t>, </a:t>
            </a:r>
            <a:r>
              <a:rPr lang="es-ES_tradnl" b="1" dirty="0" err="1" smtClean="0"/>
              <a:t>lots</a:t>
            </a:r>
            <a:r>
              <a:rPr lang="es-ES_tradnl" dirty="0" smtClean="0"/>
              <a:t>, </a:t>
            </a:r>
            <a:r>
              <a:rPr lang="es-ES_tradnl" b="1" dirty="0" smtClean="0"/>
              <a:t>a </a:t>
            </a:r>
            <a:r>
              <a:rPr lang="es-ES_tradnl" b="1" dirty="0" err="1" smtClean="0"/>
              <a:t>little</a:t>
            </a:r>
            <a:r>
              <a:rPr lang="es-ES_tradnl" dirty="0" smtClean="0"/>
              <a:t> o </a:t>
            </a:r>
            <a:r>
              <a:rPr lang="es-ES_tradnl" b="1" dirty="0" smtClean="0"/>
              <a:t>a bit</a:t>
            </a:r>
            <a:r>
              <a:rPr lang="es-ES_tradnl" dirty="0" smtClean="0"/>
              <a:t> a la forma comparativa del adjetivo:</a:t>
            </a:r>
          </a:p>
          <a:p>
            <a:pPr algn="l"/>
            <a:r>
              <a:rPr lang="es-ES_tradnl" b="1" dirty="0" smtClean="0"/>
              <a:t>The </a:t>
            </a:r>
            <a:r>
              <a:rPr lang="es-ES_tradnl" b="1" dirty="0" err="1" smtClean="0"/>
              <a:t>south</a:t>
            </a:r>
            <a:r>
              <a:rPr lang="es-ES_tradnl" b="1" dirty="0" smtClean="0"/>
              <a:t> of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country is a </a:t>
            </a:r>
            <a:r>
              <a:rPr lang="es-ES_tradnl" b="1" dirty="0" err="1" smtClean="0"/>
              <a:t>lot</a:t>
            </a:r>
            <a:r>
              <a:rPr lang="es-ES_tradnl" b="1" dirty="0" smtClean="0"/>
              <a:t> </a:t>
            </a:r>
            <a:r>
              <a:rPr lang="es-ES_tradnl" b="1" dirty="0" err="1" smtClean="0"/>
              <a:t>warmer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than</a:t>
            </a:r>
            <a:r>
              <a:rPr lang="es-ES_tradnl" b="1" dirty="0" smtClean="0"/>
              <a:t> 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north</a:t>
            </a:r>
            <a:r>
              <a:rPr lang="es-ES_tradnl" b="1" dirty="0" smtClean="0"/>
              <a:t>.</a:t>
            </a:r>
            <a:br>
              <a:rPr lang="es-ES_tradnl" b="1" dirty="0" smtClean="0"/>
            </a:br>
            <a:r>
              <a:rPr lang="es-ES_tradnl" dirty="0" smtClean="0"/>
              <a:t>(El sur del país es mucho más cálido que el norte)</a:t>
            </a: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err="1" smtClean="0"/>
              <a:t>Their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products</a:t>
            </a:r>
            <a:r>
              <a:rPr lang="es-ES_tradnl" b="1" dirty="0" smtClean="0"/>
              <a:t> are </a:t>
            </a:r>
            <a:r>
              <a:rPr lang="es-ES_tradnl" b="1" dirty="0" err="1" smtClean="0"/>
              <a:t>much</a:t>
            </a:r>
            <a:r>
              <a:rPr lang="es-ES_tradnl" b="1" dirty="0" smtClean="0"/>
              <a:t> </a:t>
            </a:r>
            <a:r>
              <a:rPr lang="es-ES_tradnl" b="1" dirty="0" err="1" smtClean="0"/>
              <a:t>less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important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than</a:t>
            </a:r>
            <a:r>
              <a:rPr lang="es-ES_tradnl" b="1" dirty="0" smtClean="0"/>
              <a:t> </a:t>
            </a:r>
            <a:r>
              <a:rPr lang="es-ES_tradnl" b="1" dirty="0" err="1" smtClean="0"/>
              <a:t>they</a:t>
            </a:r>
            <a:r>
              <a:rPr lang="es-ES_tradnl" b="1" dirty="0" smtClean="0"/>
              <a:t> </a:t>
            </a:r>
            <a:r>
              <a:rPr lang="es-ES_tradnl" b="1" dirty="0" err="1" smtClean="0"/>
              <a:t>used</a:t>
            </a:r>
            <a:r>
              <a:rPr lang="es-ES_tradnl" b="1" dirty="0" smtClean="0"/>
              <a:t> to </a:t>
            </a:r>
            <a:r>
              <a:rPr lang="es-ES_tradnl" b="1" dirty="0" err="1" smtClean="0"/>
              <a:t>be</a:t>
            </a:r>
            <a:r>
              <a:rPr lang="es-ES_tradnl" b="1" dirty="0" smtClean="0"/>
              <a:t>.</a:t>
            </a:r>
            <a:br>
              <a:rPr lang="es-ES_tradnl" b="1" dirty="0" smtClean="0"/>
            </a:br>
            <a:r>
              <a:rPr lang="es-ES_tradnl" dirty="0" smtClean="0"/>
              <a:t>(Sus productos son mucho menos importantes de lo que solían ser)</a:t>
            </a:r>
          </a:p>
          <a:p>
            <a:pPr algn="l"/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7772400" cy="857256"/>
          </a:xfrm>
        </p:spPr>
        <p:txBody>
          <a:bodyPr/>
          <a:lstStyle/>
          <a:p>
            <a:pPr algn="l"/>
            <a:r>
              <a:rPr lang="es-ES_tradnl" dirty="0" smtClean="0"/>
              <a:t>Página Web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285992"/>
            <a:ext cx="7715304" cy="3357586"/>
          </a:xfrm>
        </p:spPr>
        <p:txBody>
          <a:bodyPr>
            <a:normAutofit lnSpcReduction="10000"/>
          </a:bodyPr>
          <a:lstStyle/>
          <a:p>
            <a:pPr algn="l"/>
            <a:r>
              <a:rPr lang="es-ES_tradnl" dirty="0" smtClean="0">
                <a:hlinkClick r:id="rId2"/>
              </a:rPr>
              <a:t>http://</a:t>
            </a:r>
            <a:r>
              <a:rPr lang="es-ES_tradnl" dirty="0" smtClean="0">
                <a:hlinkClick r:id="rId2"/>
              </a:rPr>
              <a:t>www.ompersonal.com.ar/omgrammar/comparativosysuperlativos2.htm</a:t>
            </a:r>
            <a:endParaRPr lang="es-ES_tradnl" dirty="0" smtClean="0"/>
          </a:p>
          <a:p>
            <a:pPr algn="l"/>
            <a:endParaRPr lang="es-ES_tradnl" dirty="0" smtClean="0"/>
          </a:p>
          <a:p>
            <a:pPr algn="l"/>
            <a:endParaRPr lang="es-ES_tradnl" dirty="0" smtClean="0"/>
          </a:p>
          <a:p>
            <a:pPr algn="l"/>
            <a:endParaRPr lang="es-ES_tradnl" dirty="0" smtClean="0"/>
          </a:p>
          <a:p>
            <a:pPr algn="l"/>
            <a:endParaRPr lang="es-ES_tradnl" dirty="0" smtClean="0"/>
          </a:p>
          <a:p>
            <a:pPr algn="l"/>
            <a:endParaRPr lang="es-ES_tradnl" dirty="0" smtClean="0"/>
          </a:p>
          <a:p>
            <a:pPr algn="r"/>
            <a:r>
              <a:rPr lang="es-ES_tradnl" sz="2000" dirty="0" smtClean="0"/>
              <a:t>Adaptado por Juan</a:t>
            </a:r>
            <a:endParaRPr lang="es-ES_trad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7772400" cy="857256"/>
          </a:xfrm>
        </p:spPr>
        <p:txBody>
          <a:bodyPr>
            <a:normAutofit/>
          </a:bodyPr>
          <a:lstStyle/>
          <a:p>
            <a:pPr algn="l"/>
            <a:r>
              <a:rPr lang="es-ES_tradnl" sz="3600" b="1" dirty="0" err="1" smtClean="0"/>
              <a:t>cold</a:t>
            </a:r>
            <a:r>
              <a:rPr lang="es-ES_tradnl" sz="3600" b="1" dirty="0" smtClean="0"/>
              <a:t>     </a:t>
            </a:r>
            <a:r>
              <a:rPr lang="es-ES_tradnl" sz="3600" dirty="0" smtClean="0"/>
              <a:t>&gt;&gt;</a:t>
            </a:r>
            <a:r>
              <a:rPr lang="es-ES_tradnl" sz="3600" b="1" dirty="0" smtClean="0"/>
              <a:t>   </a:t>
            </a:r>
            <a:r>
              <a:rPr lang="es-ES_tradnl" sz="3600" b="1" dirty="0" err="1" smtClean="0"/>
              <a:t>colder</a:t>
            </a:r>
            <a:r>
              <a:rPr lang="es-ES_tradnl" sz="3600" b="1" dirty="0" smtClean="0"/>
              <a:t>     </a:t>
            </a:r>
            <a:r>
              <a:rPr lang="es-ES_tradnl" sz="3600" dirty="0" smtClean="0"/>
              <a:t>&gt;&gt;</a:t>
            </a:r>
            <a:r>
              <a:rPr lang="es-ES_tradnl" sz="3600" b="1" dirty="0" smtClean="0"/>
              <a:t>   </a:t>
            </a:r>
            <a:r>
              <a:rPr lang="es-ES_tradnl" sz="3600" b="1" dirty="0" err="1" smtClean="0"/>
              <a:t>coldest</a:t>
            </a:r>
            <a:endParaRPr lang="es-ES_tradn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357430"/>
            <a:ext cx="7715304" cy="3000396"/>
          </a:xfrm>
        </p:spPr>
        <p:txBody>
          <a:bodyPr/>
          <a:lstStyle/>
          <a:p>
            <a:pPr algn="l"/>
            <a:r>
              <a:rPr lang="es-ES_tradnl" dirty="0" smtClean="0"/>
              <a:t>REGLA 2</a:t>
            </a:r>
            <a:br>
              <a:rPr lang="es-ES_tradnl" dirty="0" smtClean="0"/>
            </a:br>
            <a:r>
              <a:rPr lang="es-ES_tradnl" dirty="0" smtClean="0"/>
              <a:t>Los adjetivos que terminan con vocal seguida de una consonante duplican la consonante final antes de agregar las terminaciones </a:t>
            </a:r>
            <a:r>
              <a:rPr lang="es-ES_tradnl" b="1" dirty="0" smtClean="0"/>
              <a:t>-</a:t>
            </a:r>
            <a:r>
              <a:rPr lang="es-ES_tradnl" b="1" dirty="0" err="1" smtClean="0"/>
              <a:t>er</a:t>
            </a:r>
            <a:r>
              <a:rPr lang="es-ES_tradnl" dirty="0" smtClean="0"/>
              <a:t> </a:t>
            </a:r>
            <a:r>
              <a:rPr lang="es-ES_tradnl" dirty="0" err="1" smtClean="0"/>
              <a:t>or</a:t>
            </a:r>
            <a:r>
              <a:rPr lang="es-ES_tradnl" dirty="0" smtClean="0"/>
              <a:t> </a:t>
            </a:r>
            <a:r>
              <a:rPr lang="es-ES_tradnl" b="1" dirty="0" smtClean="0"/>
              <a:t>-</a:t>
            </a:r>
            <a:r>
              <a:rPr lang="es-ES_tradnl" b="1" dirty="0" err="1" smtClean="0"/>
              <a:t>est</a:t>
            </a:r>
            <a:r>
              <a:rPr lang="es-ES_tradnl" dirty="0" smtClean="0"/>
              <a:t>:</a:t>
            </a:r>
          </a:p>
          <a:p>
            <a:pPr algn="l"/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7772400" cy="857256"/>
          </a:xfrm>
        </p:spPr>
        <p:txBody>
          <a:bodyPr>
            <a:normAutofit/>
          </a:bodyPr>
          <a:lstStyle/>
          <a:p>
            <a:pPr algn="l"/>
            <a:r>
              <a:rPr lang="es-ES_tradnl" sz="3600" b="1" dirty="0" err="1" smtClean="0"/>
              <a:t>hot</a:t>
            </a:r>
            <a:r>
              <a:rPr lang="es-ES_tradnl" sz="3600" b="1" dirty="0" smtClean="0"/>
              <a:t>       </a:t>
            </a:r>
            <a:r>
              <a:rPr lang="es-ES_tradnl" sz="3600" dirty="0" smtClean="0"/>
              <a:t>&gt;&gt;</a:t>
            </a:r>
            <a:r>
              <a:rPr lang="es-ES_tradnl" sz="3600" b="1" dirty="0" smtClean="0"/>
              <a:t>   </a:t>
            </a:r>
            <a:r>
              <a:rPr lang="es-ES_tradnl" sz="3600" b="1" dirty="0" err="1" smtClean="0"/>
              <a:t>hotter</a:t>
            </a:r>
            <a:r>
              <a:rPr lang="es-ES_tradnl" sz="3600" b="1" dirty="0" smtClean="0"/>
              <a:t>      </a:t>
            </a:r>
            <a:r>
              <a:rPr lang="es-ES_tradnl" sz="3600" dirty="0" smtClean="0"/>
              <a:t>&gt;&gt;</a:t>
            </a:r>
            <a:r>
              <a:rPr lang="es-ES_tradnl" sz="3600" b="1" dirty="0" smtClean="0"/>
              <a:t>   </a:t>
            </a:r>
            <a:r>
              <a:rPr lang="es-ES_tradnl" sz="3600" b="1" dirty="0" err="1" smtClean="0"/>
              <a:t>hottest</a:t>
            </a:r>
            <a:endParaRPr lang="es-ES_tradn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500282"/>
            <a:ext cx="7715304" cy="4357718"/>
          </a:xfrm>
        </p:spPr>
        <p:txBody>
          <a:bodyPr/>
          <a:lstStyle/>
          <a:p>
            <a:pPr algn="l"/>
            <a:r>
              <a:rPr lang="es-ES_tradnl" dirty="0" smtClean="0"/>
              <a:t>REGLA 3</a:t>
            </a:r>
            <a:br>
              <a:rPr lang="es-ES_tradnl" dirty="0" smtClean="0"/>
            </a:br>
            <a:r>
              <a:rPr lang="es-ES_tradnl" dirty="0" smtClean="0"/>
              <a:t>Los adjetivos de dos sílabas que terminan en </a:t>
            </a:r>
            <a:r>
              <a:rPr lang="es-ES_tradnl" b="1" dirty="0" smtClean="0"/>
              <a:t>-y</a:t>
            </a:r>
            <a:r>
              <a:rPr lang="es-ES_tradnl" dirty="0" smtClean="0"/>
              <a:t> cambian la </a:t>
            </a:r>
            <a:r>
              <a:rPr lang="es-ES_tradnl" b="1" dirty="0" smtClean="0"/>
              <a:t>y</a:t>
            </a:r>
            <a:r>
              <a:rPr lang="es-ES_tradnl" dirty="0" smtClean="0"/>
              <a:t> por </a:t>
            </a:r>
            <a:r>
              <a:rPr lang="es-ES_tradnl" b="1" dirty="0" smtClean="0"/>
              <a:t>i</a:t>
            </a:r>
            <a:r>
              <a:rPr lang="es-ES_tradnl" dirty="0" smtClean="0"/>
              <a:t> y recién entonces agregan las terminaciones </a:t>
            </a:r>
            <a:r>
              <a:rPr lang="es-ES_tradnl" b="1" dirty="0" smtClean="0"/>
              <a:t>-</a:t>
            </a:r>
            <a:r>
              <a:rPr lang="es-ES_tradnl" b="1" dirty="0" err="1" smtClean="0"/>
              <a:t>er</a:t>
            </a:r>
            <a:r>
              <a:rPr lang="es-ES_tradnl" dirty="0" smtClean="0"/>
              <a:t> </a:t>
            </a:r>
            <a:r>
              <a:rPr lang="es-ES_tradnl" dirty="0" err="1" smtClean="0"/>
              <a:t>or</a:t>
            </a:r>
            <a:r>
              <a:rPr lang="es-ES_tradnl" dirty="0" smtClean="0"/>
              <a:t> </a:t>
            </a:r>
            <a:r>
              <a:rPr lang="es-ES_tradnl" b="1" dirty="0" smtClean="0"/>
              <a:t>-</a:t>
            </a:r>
            <a:r>
              <a:rPr lang="es-ES_tradnl" b="1" dirty="0" err="1" smtClean="0"/>
              <a:t>est</a:t>
            </a:r>
            <a:r>
              <a:rPr lang="es-ES_tradnl" dirty="0" smtClean="0"/>
              <a:t>: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7772400" cy="857256"/>
          </a:xfrm>
        </p:spPr>
        <p:txBody>
          <a:bodyPr>
            <a:normAutofit/>
          </a:bodyPr>
          <a:lstStyle/>
          <a:p>
            <a:pPr algn="l"/>
            <a:r>
              <a:rPr lang="es-ES_tradnl" sz="3600" b="1" dirty="0" err="1" smtClean="0"/>
              <a:t>noisy</a:t>
            </a:r>
            <a:r>
              <a:rPr lang="es-ES_tradnl" sz="3600" b="1" dirty="0" smtClean="0"/>
              <a:t>   &gt;&gt;   </a:t>
            </a:r>
            <a:r>
              <a:rPr lang="es-ES_tradnl" sz="3600" b="1" dirty="0" err="1" smtClean="0"/>
              <a:t>noisier</a:t>
            </a:r>
            <a:r>
              <a:rPr lang="es-ES_tradnl" sz="3600" b="1" dirty="0" smtClean="0"/>
              <a:t>    &gt;&gt;   </a:t>
            </a:r>
            <a:r>
              <a:rPr lang="es-ES_tradnl" sz="3600" b="1" dirty="0" err="1" smtClean="0"/>
              <a:t>noisiest</a:t>
            </a:r>
            <a:endParaRPr lang="es-ES_tradn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500282"/>
            <a:ext cx="7715304" cy="4357718"/>
          </a:xfrm>
        </p:spPr>
        <p:txBody>
          <a:bodyPr/>
          <a:lstStyle/>
          <a:p>
            <a:pPr algn="l"/>
            <a:r>
              <a:rPr lang="es-ES_tradnl" dirty="0" smtClean="0"/>
              <a:t>REGLA 4</a:t>
            </a:r>
            <a:br>
              <a:rPr lang="es-ES_tradnl" dirty="0" smtClean="0"/>
            </a:br>
            <a:r>
              <a:rPr lang="es-ES_tradnl" dirty="0" smtClean="0"/>
              <a:t>En el caso de adjetivos de dos o más sílabas (excepto aquellos terminados en </a:t>
            </a:r>
            <a:r>
              <a:rPr lang="es-ES_tradnl" b="1" dirty="0" smtClean="0"/>
              <a:t>-y</a:t>
            </a:r>
            <a:r>
              <a:rPr lang="es-ES_tradnl" dirty="0" smtClean="0"/>
              <a:t>) el comparativo y superlativo se forman con </a:t>
            </a:r>
            <a:r>
              <a:rPr lang="es-ES_tradnl" b="1" dirty="0" smtClean="0"/>
              <a:t>more</a:t>
            </a:r>
            <a:r>
              <a:rPr lang="es-ES_tradnl" dirty="0" smtClean="0"/>
              <a:t> y </a:t>
            </a:r>
            <a:r>
              <a:rPr lang="es-ES_tradnl" b="1" dirty="0" err="1" smtClean="0"/>
              <a:t>most</a:t>
            </a:r>
            <a:r>
              <a:rPr lang="es-ES_tradnl" dirty="0" smtClean="0"/>
              <a:t>: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7772400" cy="114300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beautiful  </a:t>
            </a:r>
            <a:r>
              <a:rPr lang="en-US" sz="3600" dirty="0" smtClean="0"/>
              <a:t>&gt;&gt;</a:t>
            </a:r>
            <a:r>
              <a:rPr lang="en-US" sz="3600" b="1" dirty="0" smtClean="0"/>
              <a:t>  more beautiful  </a:t>
            </a:r>
            <a:r>
              <a:rPr lang="en-US" sz="3600" dirty="0" smtClean="0"/>
              <a:t>&gt;&gt;</a:t>
            </a:r>
            <a:r>
              <a:rPr lang="en-US" sz="3600" b="1" dirty="0" smtClean="0"/>
              <a:t> 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 most beautiful</a:t>
            </a:r>
            <a:endParaRPr lang="es-ES_tradn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2500282"/>
            <a:ext cx="7715304" cy="4357718"/>
          </a:xfrm>
        </p:spPr>
        <p:txBody>
          <a:bodyPr/>
          <a:lstStyle/>
          <a:p>
            <a:pPr algn="l"/>
            <a:r>
              <a:rPr lang="es-ES_tradnl" dirty="0" smtClean="0"/>
              <a:t>REGLA 5</a:t>
            </a:r>
            <a:br>
              <a:rPr lang="es-ES_tradnl" dirty="0" smtClean="0"/>
            </a:br>
            <a:r>
              <a:rPr lang="es-ES_tradnl" dirty="0" smtClean="0"/>
              <a:t>Recuerda que los comparativos y superlativos "irregulares" cambian totalmente. Aquí tienes algunos: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7772400" cy="1071569"/>
          </a:xfrm>
        </p:spPr>
        <p:txBody>
          <a:bodyPr>
            <a:noAutofit/>
          </a:bodyPr>
          <a:lstStyle/>
          <a:p>
            <a:pPr algn="l"/>
            <a:r>
              <a:rPr lang="es-ES_tradnl" sz="3600" dirty="0" smtClean="0"/>
              <a:t>COMPARATIVOS </a:t>
            </a:r>
            <a:r>
              <a:rPr lang="es-ES_tradnl" sz="3600" dirty="0" smtClean="0"/>
              <a:t>Y </a:t>
            </a:r>
            <a:r>
              <a:rPr lang="es-ES_tradnl" sz="3600" dirty="0" smtClean="0"/>
              <a:t>SUPERLATIVOS IRREGULARES</a:t>
            </a:r>
            <a:endParaRPr lang="es-ES_tradn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357430"/>
            <a:ext cx="8501122" cy="3786214"/>
          </a:xfrm>
        </p:spPr>
        <p:txBody>
          <a:bodyPr/>
          <a:lstStyle/>
          <a:p>
            <a:pPr algn="l"/>
            <a:r>
              <a:rPr lang="en-US" b="1" dirty="0" smtClean="0"/>
              <a:t>good  </a:t>
            </a:r>
            <a:r>
              <a:rPr lang="en-US" dirty="0" smtClean="0"/>
              <a:t>&gt;&gt;</a:t>
            </a:r>
            <a:r>
              <a:rPr lang="en-US" b="1" dirty="0" smtClean="0"/>
              <a:t>   better                  </a:t>
            </a:r>
            <a:r>
              <a:rPr lang="en-US" dirty="0" smtClean="0"/>
              <a:t>&gt;&gt;</a:t>
            </a:r>
            <a:r>
              <a:rPr lang="en-US" b="1" dirty="0" smtClean="0"/>
              <a:t>  best</a:t>
            </a:r>
            <a:br>
              <a:rPr lang="en-US" b="1" dirty="0" smtClean="0"/>
            </a:br>
            <a:r>
              <a:rPr lang="en-US" b="1" dirty="0" smtClean="0"/>
              <a:t>bad    </a:t>
            </a:r>
            <a:r>
              <a:rPr lang="en-US" dirty="0" smtClean="0"/>
              <a:t>&gt;&gt;</a:t>
            </a:r>
            <a:r>
              <a:rPr lang="en-US" b="1" dirty="0" smtClean="0"/>
              <a:t>   worse                  </a:t>
            </a:r>
            <a:r>
              <a:rPr lang="en-US" dirty="0" smtClean="0"/>
              <a:t>&gt;&gt;</a:t>
            </a:r>
            <a:r>
              <a:rPr lang="en-US" b="1" dirty="0" smtClean="0"/>
              <a:t>  worst</a:t>
            </a:r>
            <a:br>
              <a:rPr lang="en-US" b="1" dirty="0" smtClean="0"/>
            </a:br>
            <a:r>
              <a:rPr lang="en-US" b="1" dirty="0" smtClean="0"/>
              <a:t>far      </a:t>
            </a:r>
            <a:r>
              <a:rPr lang="en-US" dirty="0" smtClean="0"/>
              <a:t>&gt;&gt;</a:t>
            </a:r>
            <a:r>
              <a:rPr lang="en-US" b="1" dirty="0" smtClean="0"/>
              <a:t>   farther </a:t>
            </a:r>
            <a:r>
              <a:rPr lang="en-US" dirty="0" smtClean="0"/>
              <a:t>/</a:t>
            </a:r>
            <a:r>
              <a:rPr lang="en-US" b="1" dirty="0" smtClean="0"/>
              <a:t> further   </a:t>
            </a:r>
            <a:r>
              <a:rPr lang="en-US" dirty="0" smtClean="0"/>
              <a:t>&gt;&gt;</a:t>
            </a:r>
            <a:r>
              <a:rPr lang="en-US" b="1" dirty="0" smtClean="0"/>
              <a:t>  farthest </a:t>
            </a:r>
            <a:r>
              <a:rPr lang="en-US" dirty="0" smtClean="0"/>
              <a:t>/</a:t>
            </a:r>
            <a:r>
              <a:rPr lang="en-US" b="1" dirty="0" smtClean="0"/>
              <a:t> furthest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7772400" cy="857256"/>
          </a:xfrm>
        </p:spPr>
        <p:txBody>
          <a:bodyPr/>
          <a:lstStyle/>
          <a:p>
            <a:r>
              <a:rPr lang="es-ES_tradnl" dirty="0" smtClean="0"/>
              <a:t>EXPRESANDO SIMILITUD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7715304" cy="435771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ES_tradnl" dirty="0" smtClean="0"/>
              <a:t>Puedes usar la estructura </a:t>
            </a:r>
            <a:r>
              <a:rPr lang="es-ES_tradnl" b="1" dirty="0" smtClean="0"/>
              <a:t>as ... as ...</a:t>
            </a:r>
            <a:r>
              <a:rPr lang="es-ES_tradnl" dirty="0" smtClean="0"/>
              <a:t> (tan ... como ...) para expresar similitud:</a:t>
            </a:r>
          </a:p>
          <a:p>
            <a:pPr algn="l"/>
            <a:r>
              <a:rPr lang="es-ES_tradnl" b="1" dirty="0" smtClean="0"/>
              <a:t>In </a:t>
            </a:r>
            <a:r>
              <a:rPr lang="es-ES_tradnl" b="1" dirty="0" err="1" smtClean="0"/>
              <a:t>this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southern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island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it</a:t>
            </a:r>
            <a:r>
              <a:rPr lang="es-ES_tradnl" b="1" dirty="0" smtClean="0"/>
              <a:t> is as </a:t>
            </a:r>
            <a:r>
              <a:rPr lang="es-ES_tradnl" b="1" dirty="0" err="1" smtClean="0"/>
              <a:t>hot</a:t>
            </a:r>
            <a:r>
              <a:rPr lang="es-ES_tradnl" b="1" dirty="0" smtClean="0"/>
              <a:t> as 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tropics</a:t>
            </a:r>
            <a:r>
              <a:rPr lang="es-ES_tradnl" b="1" dirty="0" smtClean="0"/>
              <a:t>.</a:t>
            </a:r>
            <a:br>
              <a:rPr lang="es-ES_tradnl" b="1" dirty="0" smtClean="0"/>
            </a:br>
            <a:r>
              <a:rPr lang="es-ES_tradnl" dirty="0" smtClean="0"/>
              <a:t>(En esta isla austral el tiempo es tan cálido como en el trópico)</a:t>
            </a:r>
          </a:p>
          <a:p>
            <a:pPr algn="l"/>
            <a:r>
              <a:rPr lang="es-ES_tradnl" dirty="0" smtClean="0"/>
              <a:t>Asimismo puedes colocar </a:t>
            </a:r>
            <a:r>
              <a:rPr lang="es-ES_tradnl" b="1" dirty="0" err="1" smtClean="0"/>
              <a:t>nearly</a:t>
            </a:r>
            <a:r>
              <a:rPr lang="es-ES_tradnl" dirty="0" smtClean="0"/>
              <a:t> (casi), </a:t>
            </a:r>
            <a:r>
              <a:rPr lang="es-ES_tradnl" b="1" dirty="0" err="1" smtClean="0"/>
              <a:t>almost</a:t>
            </a:r>
            <a:r>
              <a:rPr lang="es-ES_tradnl" b="1" dirty="0" smtClean="0"/>
              <a:t> </a:t>
            </a:r>
            <a:r>
              <a:rPr lang="es-ES_tradnl" dirty="0" smtClean="0"/>
              <a:t>(casi) </a:t>
            </a:r>
            <a:r>
              <a:rPr lang="es-ES_tradnl" dirty="0" err="1" smtClean="0"/>
              <a:t>or</a:t>
            </a:r>
            <a:r>
              <a:rPr lang="es-ES_tradnl" dirty="0" smtClean="0"/>
              <a:t> </a:t>
            </a:r>
            <a:r>
              <a:rPr lang="es-ES_tradnl" b="1" dirty="0" err="1" smtClean="0"/>
              <a:t>just</a:t>
            </a:r>
            <a:r>
              <a:rPr lang="es-ES_tradnl" dirty="0" smtClean="0"/>
              <a:t> (exactamente) delante de la estructura </a:t>
            </a:r>
            <a:r>
              <a:rPr lang="es-ES_tradnl" b="1" dirty="0" smtClean="0"/>
              <a:t>as ... as ...</a:t>
            </a:r>
            <a:r>
              <a:rPr lang="es-ES_tradnl" dirty="0" smtClean="0"/>
              <a:t>:</a:t>
            </a:r>
          </a:p>
          <a:p>
            <a:pPr algn="l"/>
            <a:r>
              <a:rPr lang="es-ES_tradnl" b="1" dirty="0" smtClean="0"/>
              <a:t>London is </a:t>
            </a:r>
            <a:r>
              <a:rPr lang="es-ES_tradnl" b="1" dirty="0" err="1" smtClean="0"/>
              <a:t>nearly</a:t>
            </a:r>
            <a:r>
              <a:rPr lang="es-ES_tradnl" b="1" dirty="0" smtClean="0"/>
              <a:t> as </a:t>
            </a:r>
            <a:r>
              <a:rPr lang="es-ES_tradnl" b="1" dirty="0" err="1" smtClean="0"/>
              <a:t>expensive</a:t>
            </a:r>
            <a:r>
              <a:rPr lang="es-ES_tradnl" b="1" dirty="0" smtClean="0"/>
              <a:t> as </a:t>
            </a:r>
            <a:r>
              <a:rPr lang="es-ES_tradnl" b="1" dirty="0" err="1" smtClean="0"/>
              <a:t>Tokyo</a:t>
            </a:r>
            <a:r>
              <a:rPr lang="es-ES_tradnl" b="1" dirty="0" smtClean="0"/>
              <a:t>.</a:t>
            </a:r>
            <a:br>
              <a:rPr lang="es-ES_tradnl" b="1" dirty="0" smtClean="0"/>
            </a:br>
            <a:r>
              <a:rPr lang="es-ES_tradnl" dirty="0" smtClean="0"/>
              <a:t>(Londres es casi tan caro como </a:t>
            </a:r>
            <a:r>
              <a:rPr lang="es-ES_tradnl" dirty="0" err="1" smtClean="0"/>
              <a:t>Tokyo</a:t>
            </a:r>
            <a:r>
              <a:rPr lang="es-ES_tradnl" dirty="0" smtClean="0"/>
              <a:t>)</a:t>
            </a: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In </a:t>
            </a:r>
            <a:r>
              <a:rPr lang="es-ES_tradnl" b="1" dirty="0" err="1" smtClean="0"/>
              <a:t>summer</a:t>
            </a:r>
            <a:r>
              <a:rPr lang="es-ES_tradnl" b="1" dirty="0" smtClean="0"/>
              <a:t>, </a:t>
            </a:r>
            <a:r>
              <a:rPr lang="es-ES_tradnl" b="1" dirty="0" err="1" smtClean="0"/>
              <a:t>Tokyo</a:t>
            </a:r>
            <a:r>
              <a:rPr lang="es-ES_tradnl" b="1" dirty="0" smtClean="0"/>
              <a:t> is </a:t>
            </a:r>
            <a:r>
              <a:rPr lang="es-ES_tradnl" b="1" dirty="0" err="1" smtClean="0"/>
              <a:t>just</a:t>
            </a:r>
            <a:r>
              <a:rPr lang="es-ES_tradnl" b="1" dirty="0" smtClean="0"/>
              <a:t> as </a:t>
            </a:r>
            <a:r>
              <a:rPr lang="es-ES_tradnl" b="1" dirty="0" err="1" smtClean="0"/>
              <a:t>hot</a:t>
            </a:r>
            <a:r>
              <a:rPr lang="es-ES_tradnl" b="1" dirty="0" smtClean="0"/>
              <a:t> as 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desert</a:t>
            </a:r>
            <a:r>
              <a:rPr lang="es-ES_tradnl" b="1" dirty="0" smtClean="0"/>
              <a:t>.</a:t>
            </a:r>
            <a:br>
              <a:rPr lang="es-ES_tradnl" b="1" dirty="0" smtClean="0"/>
            </a:br>
            <a:r>
              <a:rPr lang="es-ES_tradnl" dirty="0" smtClean="0"/>
              <a:t>(En verano, </a:t>
            </a:r>
            <a:r>
              <a:rPr lang="es-ES_tradnl" dirty="0" err="1" smtClean="0"/>
              <a:t>Tokyo</a:t>
            </a:r>
            <a:r>
              <a:rPr lang="es-ES_tradnl" dirty="0" smtClean="0"/>
              <a:t> es exactamente tan caluroso como el desierto)</a:t>
            </a:r>
          </a:p>
          <a:p>
            <a:pPr algn="l"/>
            <a:r>
              <a:rPr lang="es-ES_tradnl" dirty="0" smtClean="0"/>
              <a:t>EXPRESANDO DIFERENCIA</a:t>
            </a:r>
          </a:p>
          <a:p>
            <a:pPr algn="l"/>
            <a:r>
              <a:rPr lang="es-ES_tradnl" dirty="0" smtClean="0"/>
              <a:t>Cuando comparas puedes expresar diferencia de tres formas:</a:t>
            </a:r>
          </a:p>
          <a:p>
            <a:pPr algn="l"/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7772400" cy="857256"/>
          </a:xfrm>
        </p:spPr>
        <p:txBody>
          <a:bodyPr/>
          <a:lstStyle/>
          <a:p>
            <a:pPr algn="l"/>
            <a:r>
              <a:rPr lang="es-ES_tradnl" b="1" dirty="0" smtClean="0"/>
              <a:t>A)  </a:t>
            </a:r>
            <a:r>
              <a:rPr lang="es-ES_tradnl" b="1" dirty="0" err="1" smtClean="0"/>
              <a:t>not</a:t>
            </a:r>
            <a:r>
              <a:rPr lang="es-ES_tradnl" b="1" dirty="0" smtClean="0"/>
              <a:t> as</a:t>
            </a:r>
            <a:r>
              <a:rPr lang="es-ES_tradnl" dirty="0" smtClean="0"/>
              <a:t>/</a:t>
            </a:r>
            <a:r>
              <a:rPr lang="es-ES_tradnl" b="1" dirty="0" smtClean="0"/>
              <a:t>so ... as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000240"/>
            <a:ext cx="7715304" cy="4357718"/>
          </a:xfrm>
        </p:spPr>
        <p:txBody>
          <a:bodyPr>
            <a:normAutofit/>
          </a:bodyPr>
          <a:lstStyle/>
          <a:p>
            <a:pPr algn="l"/>
            <a:r>
              <a:rPr lang="es-ES_tradnl" b="1" dirty="0" err="1" smtClean="0"/>
              <a:t>Life</a:t>
            </a:r>
            <a:r>
              <a:rPr lang="es-ES_tradnl" b="1" dirty="0" smtClean="0"/>
              <a:t> in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countryside</a:t>
            </a:r>
            <a:r>
              <a:rPr lang="es-ES_tradnl" b="1" dirty="0" smtClean="0"/>
              <a:t> is </a:t>
            </a:r>
            <a:r>
              <a:rPr lang="es-ES_tradnl" b="1" dirty="0" err="1" smtClean="0"/>
              <a:t>not</a:t>
            </a:r>
            <a:r>
              <a:rPr lang="es-ES_tradnl" b="1" dirty="0" smtClean="0"/>
              <a:t> as </a:t>
            </a:r>
            <a:r>
              <a:rPr lang="es-ES_tradnl" b="1" dirty="0" err="1" smtClean="0"/>
              <a:t>fast</a:t>
            </a:r>
            <a:r>
              <a:rPr lang="es-ES_tradnl" b="1" dirty="0" smtClean="0"/>
              <a:t> as </a:t>
            </a:r>
            <a:r>
              <a:rPr lang="es-ES_tradnl" b="1" dirty="0" err="1" smtClean="0"/>
              <a:t>it</a:t>
            </a:r>
            <a:r>
              <a:rPr lang="es-ES_tradnl" b="1" dirty="0" smtClean="0"/>
              <a:t> is in </a:t>
            </a:r>
            <a:r>
              <a:rPr lang="es-ES_tradnl" b="1" dirty="0" err="1" smtClean="0"/>
              <a:t>Tokyo</a:t>
            </a:r>
            <a:r>
              <a:rPr lang="es-ES_tradnl" b="1" dirty="0" smtClean="0"/>
              <a:t>.</a:t>
            </a:r>
            <a:br>
              <a:rPr lang="es-ES_tradnl" b="1" dirty="0" smtClean="0"/>
            </a:br>
            <a:r>
              <a:rPr lang="es-ES_tradnl" dirty="0" smtClean="0"/>
              <a:t>(La vida en el campo no es tan agitada como lo es en </a:t>
            </a:r>
            <a:r>
              <a:rPr lang="es-ES_tradnl" dirty="0" err="1" smtClean="0"/>
              <a:t>Tokyo</a:t>
            </a:r>
            <a:r>
              <a:rPr lang="es-ES_tradnl" dirty="0" smtClean="0"/>
              <a:t>)</a:t>
            </a:r>
          </a:p>
          <a:p>
            <a:pPr algn="l"/>
            <a:r>
              <a:rPr lang="es-ES_tradnl" dirty="0" smtClean="0"/>
              <a:t>También puedes agregar </a:t>
            </a:r>
            <a:r>
              <a:rPr lang="es-ES_tradnl" b="1" dirty="0" err="1" smtClean="0"/>
              <a:t>nearly</a:t>
            </a:r>
            <a:r>
              <a:rPr lang="es-ES_tradnl" dirty="0" smtClean="0"/>
              <a:t> a la estructura </a:t>
            </a:r>
            <a:r>
              <a:rPr lang="es-ES_tradnl" b="1" dirty="0" err="1" smtClean="0"/>
              <a:t>not</a:t>
            </a:r>
            <a:r>
              <a:rPr lang="es-ES_tradnl" b="1" dirty="0" smtClean="0"/>
              <a:t> as</a:t>
            </a:r>
            <a:r>
              <a:rPr lang="es-ES_tradnl" dirty="0" smtClean="0"/>
              <a:t>/</a:t>
            </a:r>
            <a:r>
              <a:rPr lang="es-ES_tradnl" b="1" dirty="0" smtClean="0"/>
              <a:t>so ... as</a:t>
            </a:r>
            <a:r>
              <a:rPr lang="es-ES_tradnl" dirty="0" smtClean="0"/>
              <a:t>:</a:t>
            </a:r>
          </a:p>
          <a:p>
            <a:pPr algn="l"/>
            <a:r>
              <a:rPr lang="es-ES_tradnl" b="1" dirty="0" err="1" smtClean="0"/>
              <a:t>Kyoto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isn't</a:t>
            </a:r>
            <a:r>
              <a:rPr lang="es-ES_tradnl" b="1" dirty="0" smtClean="0"/>
              <a:t> </a:t>
            </a:r>
            <a:r>
              <a:rPr lang="es-ES_tradnl" b="1" dirty="0" err="1" smtClean="0"/>
              <a:t>nearly</a:t>
            </a:r>
            <a:r>
              <a:rPr lang="es-ES_tradnl" b="1" dirty="0" smtClean="0"/>
              <a:t> as </a:t>
            </a:r>
            <a:r>
              <a:rPr lang="es-ES_tradnl" b="1" dirty="0" err="1" smtClean="0"/>
              <a:t>busy</a:t>
            </a:r>
            <a:r>
              <a:rPr lang="es-ES_tradnl" b="1" dirty="0" smtClean="0"/>
              <a:t> as </a:t>
            </a:r>
            <a:r>
              <a:rPr lang="es-ES_tradnl" b="1" dirty="0" err="1" smtClean="0"/>
              <a:t>Tokyo</a:t>
            </a:r>
            <a:r>
              <a:rPr lang="es-ES_tradnl" b="1" dirty="0" smtClean="0"/>
              <a:t>.</a:t>
            </a:r>
            <a:br>
              <a:rPr lang="es-ES_tradnl" b="1" dirty="0" smtClean="0"/>
            </a:br>
            <a:r>
              <a:rPr lang="es-ES_tradnl" dirty="0" smtClean="0"/>
              <a:t>(</a:t>
            </a:r>
            <a:r>
              <a:rPr lang="es-ES_tradnl" dirty="0" err="1" smtClean="0"/>
              <a:t>Kyoto</a:t>
            </a:r>
            <a:r>
              <a:rPr lang="es-ES_tradnl" dirty="0" smtClean="0"/>
              <a:t> casi no tiene tanto movimiento como </a:t>
            </a:r>
            <a:r>
              <a:rPr lang="es-ES_tradnl" dirty="0" err="1" smtClean="0"/>
              <a:t>Tokyo</a:t>
            </a:r>
            <a:r>
              <a:rPr lang="es-ES_tradnl" dirty="0" smtClean="0"/>
              <a:t>)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7772400" cy="1071569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B)  as ... as ...   con  twice, three times, half, a third, etc.</a:t>
            </a:r>
            <a:endParaRPr lang="es-ES_tradn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7715304" cy="4357718"/>
          </a:xfrm>
        </p:spPr>
        <p:txBody>
          <a:bodyPr>
            <a:normAutofit/>
          </a:bodyPr>
          <a:lstStyle/>
          <a:p>
            <a:pPr algn="l"/>
            <a:r>
              <a:rPr lang="es-ES_tradnl" b="1" dirty="0" err="1" smtClean="0"/>
              <a:t>Japan's</a:t>
            </a:r>
            <a:r>
              <a:rPr lang="es-ES_tradnl" b="1" dirty="0" smtClean="0"/>
              <a:t> car </a:t>
            </a:r>
            <a:r>
              <a:rPr lang="es-ES_tradnl" b="1" dirty="0" err="1" smtClean="0"/>
              <a:t>exports</a:t>
            </a:r>
            <a:r>
              <a:rPr lang="es-ES_tradnl" b="1" dirty="0" smtClean="0"/>
              <a:t> are </a:t>
            </a:r>
            <a:r>
              <a:rPr lang="es-ES_tradnl" b="1" dirty="0" err="1" smtClean="0"/>
              <a:t>twice</a:t>
            </a:r>
            <a:r>
              <a:rPr lang="es-ES_tradnl" b="1" dirty="0" smtClean="0"/>
              <a:t> as </a:t>
            </a:r>
            <a:r>
              <a:rPr lang="es-ES_tradnl" b="1" dirty="0" err="1" smtClean="0"/>
              <a:t>high</a:t>
            </a:r>
            <a:r>
              <a:rPr lang="es-ES_tradnl" b="1" dirty="0" smtClean="0"/>
              <a:t> as </a:t>
            </a:r>
            <a:r>
              <a:rPr lang="es-ES_tradnl" b="1" dirty="0" err="1" smtClean="0"/>
              <a:t>Britain's</a:t>
            </a:r>
            <a:r>
              <a:rPr lang="es-ES_tradnl" b="1" dirty="0" smtClean="0"/>
              <a:t>. </a:t>
            </a:r>
            <a:br>
              <a:rPr lang="es-ES_tradnl" b="1" dirty="0" smtClean="0"/>
            </a:br>
            <a:r>
              <a:rPr lang="es-ES_tradnl" dirty="0" smtClean="0"/>
              <a:t>(Las exportaciones de autos de Japón duplican [son dos veces más que] las de Gran Bretaña)</a:t>
            </a: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Rice-</a:t>
            </a:r>
            <a:r>
              <a:rPr lang="es-ES_tradnl" b="1" dirty="0" err="1" smtClean="0"/>
              <a:t>growing</a:t>
            </a:r>
            <a:r>
              <a:rPr lang="es-ES_tradnl" b="1" dirty="0" smtClean="0"/>
              <a:t> is </a:t>
            </a:r>
            <a:r>
              <a:rPr lang="es-ES_tradnl" b="1" dirty="0" err="1" smtClean="0"/>
              <a:t>only</a:t>
            </a:r>
            <a:r>
              <a:rPr lang="es-ES_tradnl" b="1" dirty="0" smtClean="0"/>
              <a:t> </a:t>
            </a:r>
            <a:r>
              <a:rPr lang="es-ES_tradnl" b="1" dirty="0" err="1" smtClean="0"/>
              <a:t>half</a:t>
            </a:r>
            <a:r>
              <a:rPr lang="es-ES_tradnl" b="1" dirty="0" smtClean="0"/>
              <a:t> as </a:t>
            </a:r>
            <a:r>
              <a:rPr lang="es-ES_tradnl" b="1" dirty="0" err="1" smtClean="0"/>
              <a:t>important</a:t>
            </a:r>
            <a:r>
              <a:rPr lang="es-ES_tradnl" b="1" dirty="0" smtClean="0"/>
              <a:t> as </a:t>
            </a:r>
            <a:r>
              <a:rPr lang="es-ES_tradnl" b="1" dirty="0" err="1" smtClean="0"/>
              <a:t>it</a:t>
            </a:r>
            <a:r>
              <a:rPr lang="es-ES_tradnl" b="1" dirty="0" smtClean="0"/>
              <a:t> </a:t>
            </a:r>
            <a:r>
              <a:rPr lang="es-ES_tradnl" b="1" dirty="0" err="1" smtClean="0"/>
              <a:t>used</a:t>
            </a:r>
            <a:r>
              <a:rPr lang="es-ES_tradnl" b="1" dirty="0" smtClean="0"/>
              <a:t> to </a:t>
            </a:r>
            <a:r>
              <a:rPr lang="es-ES_tradnl" b="1" dirty="0" err="1" smtClean="0"/>
              <a:t>be</a:t>
            </a:r>
            <a:r>
              <a:rPr lang="es-ES_tradnl" b="1" dirty="0" smtClean="0"/>
              <a:t>.</a:t>
            </a:r>
            <a:br>
              <a:rPr lang="es-ES_tradnl" b="1" dirty="0" smtClean="0"/>
            </a:br>
            <a:r>
              <a:rPr lang="es-ES_tradnl" dirty="0" smtClean="0"/>
              <a:t>(El cultivo de arroz es apenas la mitad de lo importante que solía ser)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B4B4B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76</Words>
  <PresentationFormat>Presentación en pantalla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COMPARATIVOS Y SUPERLATIVOS</vt:lpstr>
      <vt:lpstr>cold     &gt;&gt;   colder     &gt;&gt;   coldest</vt:lpstr>
      <vt:lpstr>hot       &gt;&gt;   hotter      &gt;&gt;   hottest</vt:lpstr>
      <vt:lpstr>noisy   &gt;&gt;   noisier    &gt;&gt;   noisiest</vt:lpstr>
      <vt:lpstr>beautiful  &gt;&gt;  more beautiful  &gt;&gt;   most beautiful</vt:lpstr>
      <vt:lpstr>COMPARATIVOS Y SUPERLATIVOS IRREGULARES</vt:lpstr>
      <vt:lpstr>EXPRESANDO SIMILITUD</vt:lpstr>
      <vt:lpstr>A)  not as/so ... as</vt:lpstr>
      <vt:lpstr>B)  as ... as ...   con  twice, three times, half, a third, etc.</vt:lpstr>
      <vt:lpstr>C)  -er than ...  o  more/less ... than .</vt:lpstr>
      <vt:lpstr>Página Web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COMPARATIVOS Y SUPERLATIVOS</dc:title>
  <cp:lastModifiedBy>Windows T!</cp:lastModifiedBy>
  <cp:revision>9</cp:revision>
  <dcterms:modified xsi:type="dcterms:W3CDTF">2009-11-30T03:04:17Z</dcterms:modified>
</cp:coreProperties>
</file>