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391" r:id="rId2"/>
    <p:sldId id="470" r:id="rId3"/>
    <p:sldId id="472" r:id="rId4"/>
    <p:sldId id="484" r:id="rId5"/>
    <p:sldId id="479" r:id="rId6"/>
    <p:sldId id="480" r:id="rId7"/>
    <p:sldId id="468" r:id="rId8"/>
    <p:sldId id="392" r:id="rId9"/>
    <p:sldId id="408" r:id="rId10"/>
    <p:sldId id="464" r:id="rId11"/>
    <p:sldId id="409" r:id="rId12"/>
    <p:sldId id="460" r:id="rId13"/>
    <p:sldId id="494" r:id="rId14"/>
    <p:sldId id="495" r:id="rId15"/>
    <p:sldId id="496" r:id="rId16"/>
    <p:sldId id="497" r:id="rId17"/>
    <p:sldId id="498" r:id="rId18"/>
    <p:sldId id="499" r:id="rId19"/>
    <p:sldId id="500" r:id="rId20"/>
    <p:sldId id="501" r:id="rId21"/>
    <p:sldId id="502" r:id="rId22"/>
    <p:sldId id="463" r:id="rId23"/>
    <p:sldId id="421" r:id="rId24"/>
    <p:sldId id="420" r:id="rId25"/>
    <p:sldId id="425" r:id="rId26"/>
    <p:sldId id="422" r:id="rId27"/>
    <p:sldId id="423" r:id="rId28"/>
    <p:sldId id="424" r:id="rId29"/>
    <p:sldId id="503" r:id="rId30"/>
    <p:sldId id="504" r:id="rId31"/>
    <p:sldId id="505" r:id="rId32"/>
    <p:sldId id="506" r:id="rId33"/>
    <p:sldId id="493" r:id="rId34"/>
    <p:sldId id="426" r:id="rId35"/>
    <p:sldId id="427" r:id="rId36"/>
    <p:sldId id="428" r:id="rId37"/>
    <p:sldId id="429" r:id="rId38"/>
    <p:sldId id="430" r:id="rId39"/>
    <p:sldId id="431" r:id="rId40"/>
    <p:sldId id="432" r:id="rId41"/>
    <p:sldId id="491" r:id="rId42"/>
    <p:sldId id="433" r:id="rId43"/>
    <p:sldId id="434" r:id="rId44"/>
    <p:sldId id="435" r:id="rId45"/>
    <p:sldId id="490" r:id="rId46"/>
    <p:sldId id="436" r:id="rId47"/>
    <p:sldId id="437" r:id="rId48"/>
    <p:sldId id="438" r:id="rId49"/>
    <p:sldId id="439" r:id="rId50"/>
    <p:sldId id="440" r:id="rId51"/>
    <p:sldId id="441" r:id="rId52"/>
    <p:sldId id="442" r:id="rId53"/>
    <p:sldId id="487" r:id="rId54"/>
    <p:sldId id="443" r:id="rId55"/>
    <p:sldId id="444" r:id="rId56"/>
    <p:sldId id="445" r:id="rId57"/>
    <p:sldId id="446" r:id="rId58"/>
    <p:sldId id="447" r:id="rId59"/>
    <p:sldId id="448" r:id="rId60"/>
    <p:sldId id="488" r:id="rId61"/>
    <p:sldId id="449" r:id="rId62"/>
    <p:sldId id="450" r:id="rId63"/>
    <p:sldId id="451" r:id="rId64"/>
    <p:sldId id="489" r:id="rId65"/>
    <p:sldId id="452" r:id="rId66"/>
    <p:sldId id="486" r:id="rId67"/>
    <p:sldId id="454" r:id="rId68"/>
    <p:sldId id="455" r:id="rId69"/>
    <p:sldId id="456" r:id="rId70"/>
    <p:sldId id="458" r:id="rId71"/>
    <p:sldId id="473" r:id="rId7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6" autoAdjust="0"/>
    <p:restoredTop sz="99801" autoAdjust="0"/>
  </p:normalViewPr>
  <p:slideViewPr>
    <p:cSldViewPr>
      <p:cViewPr varScale="1">
        <p:scale>
          <a:sx n="98" d="100"/>
          <a:sy n="98" d="100"/>
        </p:scale>
        <p:origin x="-1408" y="-120"/>
      </p:cViewPr>
      <p:guideLst>
        <p:guide orient="horz" pos="2160"/>
        <p:guide pos="2880"/>
      </p:guideLst>
    </p:cSldViewPr>
  </p:slideViewPr>
  <p:notesTextViewPr>
    <p:cViewPr>
      <p:scale>
        <a:sx n="1" d="1"/>
        <a:sy n="1" d="1"/>
      </p:scale>
      <p:origin x="0" y="0"/>
    </p:cViewPr>
  </p:notesTextViewPr>
  <p:sorterViewPr>
    <p:cViewPr>
      <p:scale>
        <a:sx n="150" d="100"/>
        <a:sy n="150" d="100"/>
      </p:scale>
      <p:origin x="0" y="17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338104-58BA-439C-B9F2-C0EBCA3BFB3B}" type="datetimeFigureOut">
              <a:rPr lang="es-ES" smtClean="0"/>
              <a:pPr/>
              <a:t>08-11-12</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247D4D-5A3C-4CB8-9E06-53860C8CC3AF}" type="slidenum">
              <a:rPr lang="es-ES" smtClean="0"/>
              <a:pPr/>
              <a:t>‹Nr.›</a:t>
            </a:fld>
            <a:endParaRPr lang="es-ES"/>
          </a:p>
        </p:txBody>
      </p:sp>
    </p:spTree>
    <p:extLst>
      <p:ext uri="{BB962C8B-B14F-4D97-AF65-F5344CB8AC3E}">
        <p14:creationId xmlns:p14="http://schemas.microsoft.com/office/powerpoint/2010/main" val="218860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D62FC-F095-9B47-8628-258C14C91396}" type="datetimeFigureOut">
              <a:rPr lang="es-ES" smtClean="0"/>
              <a:pPr/>
              <a:t>08-11-12</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A9A2E-6615-AE4C-8A5F-9421C3C1CB87}" type="slidenum">
              <a:rPr lang="es-ES" smtClean="0"/>
              <a:pPr/>
              <a:t>‹Nr.›</a:t>
            </a:fld>
            <a:endParaRPr lang="es-ES"/>
          </a:p>
        </p:txBody>
      </p:sp>
    </p:spTree>
    <p:extLst>
      <p:ext uri="{BB962C8B-B14F-4D97-AF65-F5344CB8AC3E}">
        <p14:creationId xmlns:p14="http://schemas.microsoft.com/office/powerpoint/2010/main" val="30178074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1</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10</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11</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12</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22</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23</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24</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25</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26</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27</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28</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2</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33</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34</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35</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36</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37</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38</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39</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40</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41</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42</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3</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43</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44</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45</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46</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47</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48</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49</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50</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51</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52</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4</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53</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54</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55</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56</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57</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58</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59</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60</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61</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62</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5</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63</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64</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65</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66</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67</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68</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69</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70</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71</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6</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7</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8</a:t>
            </a:fld>
            <a:endParaRPr lang="es-ES"/>
          </a:p>
        </p:txBody>
      </p:sp>
    </p:spTree>
    <p:extLst>
      <p:ext uri="{BB962C8B-B14F-4D97-AF65-F5344CB8AC3E}">
        <p14:creationId xmlns:p14="http://schemas.microsoft.com/office/powerpoint/2010/main" val="406100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CFA9A2E-6615-AE4C-8A5F-9421C3C1CB87}" type="slidenum">
              <a:rPr lang="es-ES" smtClean="0"/>
              <a:pPr/>
              <a:t>9</a:t>
            </a:fld>
            <a:endParaRPr lang="es-ES"/>
          </a:p>
        </p:txBody>
      </p:sp>
    </p:spTree>
    <p:extLst>
      <p:ext uri="{BB962C8B-B14F-4D97-AF65-F5344CB8AC3E}">
        <p14:creationId xmlns:p14="http://schemas.microsoft.com/office/powerpoint/2010/main" val="406100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289167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360750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23192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240997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187204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282263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202652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90006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141110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177430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38A63E-AAB9-442A-AAFD-4AF278DD7F23}" type="datetimeFigureOut">
              <a:rPr lang="es-CL" smtClean="0"/>
              <a:pPr/>
              <a:t>08-11-12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521CEDB-66E1-46BB-B21A-199DB14DD858}" type="slidenum">
              <a:rPr lang="es-CL" smtClean="0"/>
              <a:pPr/>
              <a:t>‹Nr.›</a:t>
            </a:fld>
            <a:endParaRPr lang="es-CL"/>
          </a:p>
        </p:txBody>
      </p:sp>
    </p:spTree>
    <p:extLst>
      <p:ext uri="{BB962C8B-B14F-4D97-AF65-F5344CB8AC3E}">
        <p14:creationId xmlns:p14="http://schemas.microsoft.com/office/powerpoint/2010/main" val="302677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8A63E-AAB9-442A-AAFD-4AF278DD7F23}" type="datetimeFigureOut">
              <a:rPr lang="es-CL" smtClean="0"/>
              <a:pPr/>
              <a:t>08-11-12</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1CEDB-66E1-46BB-B21A-199DB14DD858}" type="slidenum">
              <a:rPr lang="es-CL" smtClean="0"/>
              <a:pPr/>
              <a:t>‹Nr.›</a:t>
            </a:fld>
            <a:endParaRPr lang="es-CL"/>
          </a:p>
        </p:txBody>
      </p:sp>
    </p:spTree>
    <p:extLst>
      <p:ext uri="{BB962C8B-B14F-4D97-AF65-F5344CB8AC3E}">
        <p14:creationId xmlns:p14="http://schemas.microsoft.com/office/powerpoint/2010/main" val="446772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3" Type="http://schemas.openxmlformats.org/officeDocument/2006/relationships/hyperlink" Target="http://www.conama.cl/rm/568/articles-920_foto2.JPEG" TargetMode="External"/><Relationship Id="rId4" Type="http://schemas.openxmlformats.org/officeDocument/2006/relationships/image" Target="../media/image42.jpeg"/><Relationship Id="rId5" Type="http://schemas.openxmlformats.org/officeDocument/2006/relationships/image" Target="file://localhost/http://www.conama.cl/rm/568/articles-920_foto2.JPEG" TargetMode="External"/><Relationship Id="rId6" Type="http://schemas.openxmlformats.org/officeDocument/2006/relationships/hyperlink" Target="http://www.conama.cl/rm/568/articles-920_foto_portada.JPEG" TargetMode="External"/><Relationship Id="rId7" Type="http://schemas.openxmlformats.org/officeDocument/2006/relationships/image" Target="../media/image43.jpeg"/><Relationship Id="rId8" Type="http://schemas.openxmlformats.org/officeDocument/2006/relationships/image" Target="file://localhost/http://www.conama.cl/rm/568/articles-920_foto_portada.JPEG"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2.jpeg"/><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1.jpeg"/><Relationship Id="rId5" Type="http://schemas.openxmlformats.org/officeDocument/2006/relationships/image" Target="../media/image66.jpeg"/><Relationship Id="rId6"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6.jpeg"/><Relationship Id="rId7"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8" name="6 CuadroTexto"/>
          <p:cNvSpPr txBox="1"/>
          <p:nvPr/>
        </p:nvSpPr>
        <p:spPr>
          <a:xfrm>
            <a:off x="0" y="6228020"/>
            <a:ext cx="9144000" cy="369332"/>
          </a:xfrm>
          <a:prstGeom prst="rect">
            <a:avLst/>
          </a:prstGeom>
          <a:noFill/>
        </p:spPr>
        <p:txBody>
          <a:bodyPr wrap="square" rtlCol="0">
            <a:spAutoFit/>
          </a:bodyPr>
          <a:lstStyle/>
          <a:p>
            <a:pPr algn="ctr"/>
            <a:r>
              <a:rPr lang="es-CL" i="1" dirty="0" smtClean="0"/>
              <a:t>Héctor León Cisternas</a:t>
            </a:r>
            <a:endParaRPr lang="es-CL" i="1" dirty="0"/>
          </a:p>
        </p:txBody>
      </p:sp>
      <p:pic>
        <p:nvPicPr>
          <p:cNvPr id="9" name="Imagen 8"/>
          <p:cNvPicPr>
            <a:picLocks noChangeAspect="1"/>
          </p:cNvPicPr>
          <p:nvPr/>
        </p:nvPicPr>
        <p:blipFill>
          <a:blip r:embed="rId3"/>
          <a:stretch>
            <a:fillRect/>
          </a:stretch>
        </p:blipFill>
        <p:spPr>
          <a:xfrm>
            <a:off x="2448396" y="4102511"/>
            <a:ext cx="4235932" cy="622633"/>
          </a:xfrm>
          <a:prstGeom prst="rect">
            <a:avLst/>
          </a:prstGeom>
        </p:spPr>
      </p:pic>
      <p:pic>
        <p:nvPicPr>
          <p:cNvPr id="11" name="Picture 4" descr="http://t2.gstatic.com/images?q=tbn:ANd9GcQV6UJtWoCOFyFoGvk1AX7RO_MOvD1Tx9gVH6b2WaP0imSzNcXi"/>
          <p:cNvPicPr>
            <a:picLocks noChangeAspect="1" noChangeArrowheads="1"/>
          </p:cNvPicPr>
          <p:nvPr/>
        </p:nvPicPr>
        <p:blipFill>
          <a:blip r:embed="rId4"/>
          <a:srcRect/>
          <a:stretch>
            <a:fillRect/>
          </a:stretch>
        </p:blipFill>
        <p:spPr bwMode="auto">
          <a:xfrm>
            <a:off x="7416948" y="5134028"/>
            <a:ext cx="1728192" cy="1728192"/>
          </a:xfrm>
          <a:prstGeom prst="rect">
            <a:avLst/>
          </a:prstGeom>
          <a:noFill/>
        </p:spPr>
      </p:pic>
      <p:pic>
        <p:nvPicPr>
          <p:cNvPr id="12" name="Picture 6" descr="http://t0.gstatic.com/images?q=tbn:ANd9GcSD725gF_njyrvNwoTp_sXEVOJLiCBZbu2MI_7Yq0PZCQvKZR_G"/>
          <p:cNvPicPr>
            <a:picLocks noChangeAspect="1" noChangeArrowheads="1"/>
          </p:cNvPicPr>
          <p:nvPr/>
        </p:nvPicPr>
        <p:blipFill>
          <a:blip r:embed="rId5"/>
          <a:srcRect/>
          <a:stretch>
            <a:fillRect/>
          </a:stretch>
        </p:blipFill>
        <p:spPr bwMode="auto">
          <a:xfrm>
            <a:off x="23284" y="5181614"/>
            <a:ext cx="1926905" cy="1656184"/>
          </a:xfrm>
          <a:prstGeom prst="rect">
            <a:avLst/>
          </a:prstGeom>
          <a:noFill/>
        </p:spPr>
      </p:pic>
      <p:pic>
        <p:nvPicPr>
          <p:cNvPr id="13" name="Picture 10" descr="http://t1.gstatic.com/images?q=tbn:ANd9GcT6rlhFkvom-Rp4Lkv3R9dfr9a4DyJFDKadmBY4fEU4jOdm7A4c"/>
          <p:cNvPicPr>
            <a:picLocks noChangeAspect="1" noChangeArrowheads="1"/>
          </p:cNvPicPr>
          <p:nvPr/>
        </p:nvPicPr>
        <p:blipFill>
          <a:blip r:embed="rId6"/>
          <a:srcRect/>
          <a:stretch>
            <a:fillRect/>
          </a:stretch>
        </p:blipFill>
        <p:spPr bwMode="auto">
          <a:xfrm>
            <a:off x="2123728" y="1052736"/>
            <a:ext cx="4752528" cy="2952328"/>
          </a:xfrm>
          <a:prstGeom prst="rect">
            <a:avLst/>
          </a:prstGeom>
          <a:noFill/>
        </p:spPr>
      </p:pic>
    </p:spTree>
    <p:extLst>
      <p:ext uri="{BB962C8B-B14F-4D97-AF65-F5344CB8AC3E}">
        <p14:creationId xmlns:p14="http://schemas.microsoft.com/office/powerpoint/2010/main" val="1534198849"/>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Pentágono 6"/>
          <p:cNvSpPr/>
          <p:nvPr/>
        </p:nvSpPr>
        <p:spPr>
          <a:xfrm>
            <a:off x="35496" y="1196752"/>
            <a:ext cx="2376263" cy="648072"/>
          </a:xfrm>
          <a:prstGeom prst="homePlat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tx1"/>
                </a:solidFill>
              </a:rPr>
              <a:t>D.S. Nº 298/94</a:t>
            </a:r>
            <a:endParaRPr lang="es-ES" sz="1600" dirty="0">
              <a:solidFill>
                <a:schemeClr val="tx1"/>
              </a:solidFill>
            </a:endParaRPr>
          </a:p>
        </p:txBody>
      </p:sp>
      <p:sp>
        <p:nvSpPr>
          <p:cNvPr id="8" name="Cheurón 7"/>
          <p:cNvSpPr/>
          <p:nvPr/>
        </p:nvSpPr>
        <p:spPr>
          <a:xfrm>
            <a:off x="2267744"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bg1">
                    <a:lumMod val="65000"/>
                  </a:schemeClr>
                </a:solidFill>
              </a:rPr>
              <a:t>D.S. Nº 90/96</a:t>
            </a:r>
            <a:endParaRPr lang="es-ES" sz="1600" dirty="0">
              <a:solidFill>
                <a:schemeClr val="bg1">
                  <a:lumMod val="65000"/>
                </a:schemeClr>
              </a:solidFill>
            </a:endParaRPr>
          </a:p>
        </p:txBody>
      </p:sp>
      <p:sp>
        <p:nvSpPr>
          <p:cNvPr id="9" name="Cheurón 8"/>
          <p:cNvSpPr/>
          <p:nvPr/>
        </p:nvSpPr>
        <p:spPr>
          <a:xfrm>
            <a:off x="6732240"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bg1">
                    <a:lumMod val="65000"/>
                  </a:schemeClr>
                </a:solidFill>
              </a:rPr>
              <a:t>DECRETO Nº 198/84</a:t>
            </a:r>
            <a:endParaRPr lang="es-ES" sz="1600" dirty="0">
              <a:solidFill>
                <a:schemeClr val="bg1">
                  <a:lumMod val="65000"/>
                </a:schemeClr>
              </a:solidFill>
            </a:endParaRPr>
          </a:p>
        </p:txBody>
      </p:sp>
      <p:sp>
        <p:nvSpPr>
          <p:cNvPr id="10" name="Cheurón 9"/>
          <p:cNvSpPr/>
          <p:nvPr/>
        </p:nvSpPr>
        <p:spPr>
          <a:xfrm>
            <a:off x="4499992"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bg1">
                    <a:lumMod val="65000"/>
                  </a:schemeClr>
                </a:solidFill>
              </a:rPr>
              <a:t>DECRETO Nª 29/86</a:t>
            </a:r>
            <a:endParaRPr lang="es-ES" sz="1600" dirty="0">
              <a:solidFill>
                <a:schemeClr val="bg1">
                  <a:lumMod val="65000"/>
                </a:schemeClr>
              </a:solidFill>
            </a:endParaRPr>
          </a:p>
        </p:txBody>
      </p:sp>
      <p:sp>
        <p:nvSpPr>
          <p:cNvPr id="11" name="Redondear rectángulo de esquina diagonal 10"/>
          <p:cNvSpPr/>
          <p:nvPr/>
        </p:nvSpPr>
        <p:spPr>
          <a:xfrm>
            <a:off x="1763688" y="3140968"/>
            <a:ext cx="5688632" cy="1872208"/>
          </a:xfrm>
          <a:prstGeom prst="round2DiagRect">
            <a:avLst/>
          </a:prstGeom>
          <a:gradFill flip="none" rotWithShape="1">
            <a:gsLst>
              <a:gs pos="0">
                <a:schemeClr val="accent1">
                  <a:shade val="51000"/>
                  <a:satMod val="130000"/>
                  <a:alpha val="33000"/>
                </a:schemeClr>
              </a:gs>
              <a:gs pos="80000">
                <a:schemeClr val="accent1">
                  <a:shade val="93000"/>
                  <a:satMod val="130000"/>
                  <a:alpha val="33000"/>
                </a:schemeClr>
              </a:gs>
              <a:gs pos="100000">
                <a:schemeClr val="accent1">
                  <a:shade val="94000"/>
                  <a:satMod val="135000"/>
                  <a:alpha val="3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50000"/>
              </a:spcBef>
              <a:buClr>
                <a:srgbClr val="FF0000"/>
              </a:buClr>
              <a:defRPr/>
            </a:pPr>
            <a:r>
              <a:rPr lang="es-ES" sz="1200" dirty="0" smtClean="0">
                <a:solidFill>
                  <a:srgbClr val="000000"/>
                </a:solidFill>
                <a:latin typeface="Arial"/>
                <a:cs typeface="Arial"/>
              </a:rPr>
              <a:t>MINISTERIO </a:t>
            </a:r>
            <a:r>
              <a:rPr lang="es-ES" sz="1200" dirty="0">
                <a:solidFill>
                  <a:srgbClr val="000000"/>
                </a:solidFill>
                <a:latin typeface="Arial"/>
                <a:cs typeface="Arial"/>
              </a:rPr>
              <a:t>DE TRANSPORTES Y </a:t>
            </a:r>
            <a:r>
              <a:rPr lang="es-ES" sz="1200" dirty="0" smtClean="0">
                <a:solidFill>
                  <a:srgbClr val="000000"/>
                </a:solidFill>
                <a:latin typeface="Arial"/>
                <a:cs typeface="Arial"/>
              </a:rPr>
              <a:t>TELECOMUNICACIONES</a:t>
            </a:r>
          </a:p>
          <a:p>
            <a:pPr algn="ctr">
              <a:spcBef>
                <a:spcPct val="50000"/>
              </a:spcBef>
              <a:buClr>
                <a:srgbClr val="FF0000"/>
              </a:buClr>
              <a:defRPr/>
            </a:pPr>
            <a:endParaRPr lang="es-ES" sz="1200" dirty="0">
              <a:solidFill>
                <a:srgbClr val="376092"/>
              </a:solidFill>
              <a:latin typeface="Arial"/>
              <a:cs typeface="Arial"/>
            </a:endParaRPr>
          </a:p>
          <a:p>
            <a:pPr algn="ctr">
              <a:spcBef>
                <a:spcPct val="50000"/>
              </a:spcBef>
              <a:buClr>
                <a:srgbClr val="FF0000"/>
              </a:buClr>
              <a:defRPr/>
            </a:pPr>
            <a:r>
              <a:rPr lang="es-ES" sz="1200" dirty="0">
                <a:solidFill>
                  <a:schemeClr val="tx2">
                    <a:lumMod val="75000"/>
                  </a:schemeClr>
                </a:solidFill>
                <a:latin typeface="Arial"/>
                <a:cs typeface="Arial"/>
              </a:rPr>
              <a:t>“REGLAMENTA TRANSPORTE DE CARGAS PELIGROSAS POR CALLES Y CAMINOS”</a:t>
            </a:r>
            <a:r>
              <a:rPr lang="es-ES" sz="1200" dirty="0" smtClean="0">
                <a:solidFill>
                  <a:schemeClr val="tx2">
                    <a:lumMod val="75000"/>
                  </a:schemeClr>
                </a:solidFill>
                <a:latin typeface="Arial"/>
                <a:cs typeface="Arial"/>
              </a:rPr>
              <a:t>. </a:t>
            </a:r>
            <a:endParaRPr lang="es-ES" sz="1200" dirty="0">
              <a:solidFill>
                <a:schemeClr val="tx2">
                  <a:lumMod val="75000"/>
                </a:schemeClr>
              </a:solidFill>
              <a:latin typeface="Arial"/>
              <a:cs typeface="Arial"/>
            </a:endParaRPr>
          </a:p>
        </p:txBody>
      </p:sp>
    </p:spTree>
    <p:extLst>
      <p:ext uri="{BB962C8B-B14F-4D97-AF65-F5344CB8AC3E}">
        <p14:creationId xmlns:p14="http://schemas.microsoft.com/office/powerpoint/2010/main" val="3682423796"/>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9" name="Text Box 3"/>
          <p:cNvSpPr txBox="1">
            <a:spLocks noChangeArrowheads="1"/>
          </p:cNvSpPr>
          <p:nvPr/>
        </p:nvSpPr>
        <p:spPr bwMode="auto">
          <a:xfrm>
            <a:off x="107504" y="908720"/>
            <a:ext cx="8964488" cy="243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algn="just">
              <a:spcBef>
                <a:spcPct val="50000"/>
              </a:spcBef>
              <a:buClr>
                <a:srgbClr val="FF0000"/>
              </a:buClr>
              <a:defRPr/>
            </a:pPr>
            <a:endParaRPr lang="es-ES" sz="1600" b="1" dirty="0">
              <a:solidFill>
                <a:srgbClr val="000000"/>
              </a:solidFill>
              <a:latin typeface="Arial"/>
              <a:cs typeface="Arial"/>
            </a:endParaRPr>
          </a:p>
          <a:p>
            <a:pPr algn="just">
              <a:spcBef>
                <a:spcPct val="50000"/>
              </a:spcBef>
              <a:buClr>
                <a:srgbClr val="FF0000"/>
              </a:buClr>
              <a:defRPr/>
            </a:pPr>
            <a:r>
              <a:rPr lang="en-US" sz="1600" b="1" dirty="0" smtClean="0">
                <a:solidFill>
                  <a:srgbClr val="000000"/>
                </a:solidFill>
                <a:latin typeface="Arial"/>
                <a:cs typeface="Arial"/>
              </a:rPr>
              <a:t>S</a:t>
            </a:r>
            <a:r>
              <a:rPr lang="es-ES" sz="1600" b="1" dirty="0" smtClean="0">
                <a:solidFill>
                  <a:srgbClr val="000000"/>
                </a:solidFill>
                <a:latin typeface="Arial"/>
                <a:cs typeface="Arial"/>
              </a:rPr>
              <a:t>USTANCIAS </a:t>
            </a:r>
            <a:r>
              <a:rPr lang="es-ES" sz="1600" b="1" dirty="0">
                <a:solidFill>
                  <a:srgbClr val="000000"/>
                </a:solidFill>
                <a:latin typeface="Arial"/>
                <a:cs typeface="Arial"/>
              </a:rPr>
              <a:t>PELIGROSAS</a:t>
            </a:r>
            <a:r>
              <a:rPr lang="en-US" sz="1600" b="1" dirty="0" smtClean="0">
                <a:solidFill>
                  <a:srgbClr val="000000"/>
                </a:solidFill>
                <a:latin typeface="Arial"/>
                <a:cs typeface="Arial"/>
              </a:rPr>
              <a:t>:</a:t>
            </a:r>
          </a:p>
          <a:p>
            <a:pPr algn="just">
              <a:spcBef>
                <a:spcPct val="50000"/>
              </a:spcBef>
              <a:buClr>
                <a:srgbClr val="FF0000"/>
              </a:buClr>
              <a:defRPr/>
            </a:pPr>
            <a:r>
              <a:rPr lang="en-US" sz="1600" dirty="0" smtClean="0">
                <a:solidFill>
                  <a:srgbClr val="000000"/>
                </a:solidFill>
                <a:latin typeface="Arial"/>
                <a:cs typeface="Arial"/>
              </a:rPr>
              <a:t>“</a:t>
            </a:r>
            <a:r>
              <a:rPr lang="es-ES" sz="1600" dirty="0">
                <a:solidFill>
                  <a:srgbClr val="000000"/>
                </a:solidFill>
                <a:latin typeface="Arial"/>
                <a:cs typeface="Arial"/>
              </a:rPr>
              <a:t>S</a:t>
            </a:r>
            <a:r>
              <a:rPr lang="es-ES" sz="1600" dirty="0" smtClean="0">
                <a:solidFill>
                  <a:srgbClr val="000000"/>
                </a:solidFill>
                <a:latin typeface="Arial"/>
                <a:cs typeface="Arial"/>
              </a:rPr>
              <a:t>on </a:t>
            </a:r>
            <a:r>
              <a:rPr lang="en-US" sz="1600" dirty="0" err="1">
                <a:solidFill>
                  <a:srgbClr val="000000"/>
                </a:solidFill>
                <a:latin typeface="Arial"/>
                <a:cs typeface="Arial"/>
              </a:rPr>
              <a:t>aquellas</a:t>
            </a:r>
            <a:r>
              <a:rPr lang="en-US" sz="1600" dirty="0">
                <a:solidFill>
                  <a:srgbClr val="000000"/>
                </a:solidFill>
                <a:latin typeface="Arial"/>
                <a:cs typeface="Arial"/>
              </a:rPr>
              <a:t> </a:t>
            </a:r>
            <a:r>
              <a:rPr lang="en-US" sz="1600" dirty="0" err="1">
                <a:solidFill>
                  <a:srgbClr val="000000"/>
                </a:solidFill>
                <a:latin typeface="Arial"/>
                <a:cs typeface="Arial"/>
              </a:rPr>
              <a:t>sustancias</a:t>
            </a:r>
            <a:r>
              <a:rPr lang="en-US" sz="1600" dirty="0">
                <a:solidFill>
                  <a:srgbClr val="000000"/>
                </a:solidFill>
                <a:latin typeface="Arial"/>
                <a:cs typeface="Arial"/>
              </a:rPr>
              <a:t> o </a:t>
            </a:r>
            <a:r>
              <a:rPr lang="en-US" sz="1600" dirty="0" err="1">
                <a:solidFill>
                  <a:srgbClr val="000000"/>
                </a:solidFill>
                <a:latin typeface="Arial"/>
                <a:cs typeface="Arial"/>
              </a:rPr>
              <a:t>productos</a:t>
            </a:r>
            <a:r>
              <a:rPr lang="en-US" sz="1600" dirty="0">
                <a:solidFill>
                  <a:srgbClr val="000000"/>
                </a:solidFill>
                <a:latin typeface="Arial"/>
                <a:cs typeface="Arial"/>
              </a:rPr>
              <a:t> </a:t>
            </a:r>
            <a:r>
              <a:rPr lang="en-US" sz="1600" dirty="0" err="1">
                <a:solidFill>
                  <a:srgbClr val="000000"/>
                </a:solidFill>
                <a:latin typeface="Arial"/>
                <a:cs typeface="Arial"/>
              </a:rPr>
              <a:t>que</a:t>
            </a:r>
            <a:r>
              <a:rPr lang="en-US" sz="1600" dirty="0">
                <a:solidFill>
                  <a:srgbClr val="000000"/>
                </a:solidFill>
                <a:latin typeface="Arial"/>
                <a:cs typeface="Arial"/>
              </a:rPr>
              <a:t> </a:t>
            </a:r>
            <a:r>
              <a:rPr lang="en-US" sz="1600" dirty="0" err="1">
                <a:solidFill>
                  <a:srgbClr val="000000"/>
                </a:solidFill>
                <a:latin typeface="Arial"/>
                <a:cs typeface="Arial"/>
              </a:rPr>
              <a:t>por</a:t>
            </a:r>
            <a:r>
              <a:rPr lang="en-US" sz="1600" dirty="0">
                <a:solidFill>
                  <a:srgbClr val="000000"/>
                </a:solidFill>
                <a:latin typeface="Arial"/>
                <a:cs typeface="Arial"/>
              </a:rPr>
              <a:t> </a:t>
            </a:r>
            <a:r>
              <a:rPr lang="en-US" sz="1600" dirty="0" err="1">
                <a:solidFill>
                  <a:srgbClr val="000000"/>
                </a:solidFill>
                <a:latin typeface="Arial"/>
                <a:cs typeface="Arial"/>
              </a:rPr>
              <a:t>sus</a:t>
            </a:r>
            <a:r>
              <a:rPr lang="en-US" sz="1600" dirty="0">
                <a:solidFill>
                  <a:srgbClr val="000000"/>
                </a:solidFill>
                <a:latin typeface="Arial"/>
                <a:cs typeface="Arial"/>
              </a:rPr>
              <a:t> </a:t>
            </a:r>
            <a:r>
              <a:rPr lang="en-US" sz="1600" dirty="0" err="1">
                <a:solidFill>
                  <a:srgbClr val="000000"/>
                </a:solidFill>
                <a:latin typeface="Arial"/>
                <a:cs typeface="Arial"/>
              </a:rPr>
              <a:t>características</a:t>
            </a:r>
            <a:r>
              <a:rPr lang="en-US" sz="1600" dirty="0">
                <a:solidFill>
                  <a:srgbClr val="000000"/>
                </a:solidFill>
                <a:latin typeface="Arial"/>
                <a:cs typeface="Arial"/>
              </a:rPr>
              <a:t>, son </a:t>
            </a:r>
            <a:r>
              <a:rPr lang="en-US" sz="1600" dirty="0" err="1">
                <a:solidFill>
                  <a:srgbClr val="000000"/>
                </a:solidFill>
                <a:latin typeface="Arial"/>
                <a:cs typeface="Arial"/>
              </a:rPr>
              <a:t>peligrosos</a:t>
            </a:r>
            <a:r>
              <a:rPr lang="en-US" sz="1600" dirty="0">
                <a:solidFill>
                  <a:srgbClr val="000000"/>
                </a:solidFill>
                <a:latin typeface="Arial"/>
                <a:cs typeface="Arial"/>
              </a:rPr>
              <a:t> o </a:t>
            </a:r>
            <a:r>
              <a:rPr lang="en-US" sz="1600" dirty="0" err="1">
                <a:solidFill>
                  <a:srgbClr val="000000"/>
                </a:solidFill>
                <a:latin typeface="Arial"/>
                <a:cs typeface="Arial"/>
              </a:rPr>
              <a:t>representan</a:t>
            </a:r>
            <a:r>
              <a:rPr lang="en-US" sz="1600" dirty="0">
                <a:solidFill>
                  <a:srgbClr val="000000"/>
                </a:solidFill>
                <a:latin typeface="Arial"/>
                <a:cs typeface="Arial"/>
              </a:rPr>
              <a:t> </a:t>
            </a:r>
            <a:r>
              <a:rPr lang="en-US" sz="1600" dirty="0" err="1">
                <a:solidFill>
                  <a:srgbClr val="000000"/>
                </a:solidFill>
                <a:latin typeface="Arial"/>
                <a:cs typeface="Arial"/>
              </a:rPr>
              <a:t>riesgos</a:t>
            </a:r>
            <a:r>
              <a:rPr lang="en-US" sz="1600" dirty="0">
                <a:solidFill>
                  <a:srgbClr val="000000"/>
                </a:solidFill>
                <a:latin typeface="Arial"/>
                <a:cs typeface="Arial"/>
              </a:rPr>
              <a:t> </a:t>
            </a:r>
            <a:r>
              <a:rPr lang="en-US" sz="1600" dirty="0" err="1">
                <a:solidFill>
                  <a:srgbClr val="000000"/>
                </a:solidFill>
                <a:latin typeface="Arial"/>
                <a:cs typeface="Arial"/>
              </a:rPr>
              <a:t>para</a:t>
            </a:r>
            <a:r>
              <a:rPr lang="en-US" sz="1600" dirty="0">
                <a:solidFill>
                  <a:srgbClr val="000000"/>
                </a:solidFill>
                <a:latin typeface="Arial"/>
                <a:cs typeface="Arial"/>
              </a:rPr>
              <a:t> la </a:t>
            </a:r>
            <a:r>
              <a:rPr lang="en-US" sz="1600" dirty="0" err="1">
                <a:solidFill>
                  <a:srgbClr val="000000"/>
                </a:solidFill>
                <a:latin typeface="Arial"/>
                <a:cs typeface="Arial"/>
              </a:rPr>
              <a:t>salud</a:t>
            </a:r>
            <a:r>
              <a:rPr lang="en-US" sz="1600" dirty="0">
                <a:solidFill>
                  <a:srgbClr val="000000"/>
                </a:solidFill>
                <a:latin typeface="Arial"/>
                <a:cs typeface="Arial"/>
              </a:rPr>
              <a:t> de </a:t>
            </a:r>
            <a:r>
              <a:rPr lang="en-US" sz="1600" dirty="0" err="1">
                <a:solidFill>
                  <a:srgbClr val="000000"/>
                </a:solidFill>
                <a:latin typeface="Arial"/>
                <a:cs typeface="Arial"/>
              </a:rPr>
              <a:t>las</a:t>
            </a:r>
            <a:r>
              <a:rPr lang="en-US" sz="1600" dirty="0">
                <a:solidFill>
                  <a:srgbClr val="000000"/>
                </a:solidFill>
                <a:latin typeface="Arial"/>
                <a:cs typeface="Arial"/>
              </a:rPr>
              <a:t> personas, </a:t>
            </a:r>
            <a:r>
              <a:rPr lang="en-US" sz="1600" dirty="0" err="1">
                <a:solidFill>
                  <a:srgbClr val="000000"/>
                </a:solidFill>
                <a:latin typeface="Arial"/>
                <a:cs typeface="Arial"/>
              </a:rPr>
              <a:t>para</a:t>
            </a:r>
            <a:r>
              <a:rPr lang="en-US" sz="1600" dirty="0">
                <a:solidFill>
                  <a:srgbClr val="000000"/>
                </a:solidFill>
                <a:latin typeface="Arial"/>
                <a:cs typeface="Arial"/>
              </a:rPr>
              <a:t> la </a:t>
            </a:r>
            <a:r>
              <a:rPr lang="en-US" sz="1600" dirty="0" err="1">
                <a:solidFill>
                  <a:srgbClr val="000000"/>
                </a:solidFill>
                <a:latin typeface="Arial"/>
                <a:cs typeface="Arial"/>
              </a:rPr>
              <a:t>seguridad</a:t>
            </a:r>
            <a:r>
              <a:rPr lang="en-US" sz="1600" dirty="0">
                <a:solidFill>
                  <a:srgbClr val="000000"/>
                </a:solidFill>
                <a:latin typeface="Arial"/>
                <a:cs typeface="Arial"/>
              </a:rPr>
              <a:t> </a:t>
            </a:r>
            <a:r>
              <a:rPr lang="en-US" sz="1600" dirty="0" err="1">
                <a:solidFill>
                  <a:srgbClr val="000000"/>
                </a:solidFill>
                <a:latin typeface="Arial"/>
                <a:cs typeface="Arial"/>
              </a:rPr>
              <a:t>pública</a:t>
            </a:r>
            <a:r>
              <a:rPr lang="en-US" sz="1600" dirty="0">
                <a:solidFill>
                  <a:srgbClr val="000000"/>
                </a:solidFill>
                <a:latin typeface="Arial"/>
                <a:cs typeface="Arial"/>
              </a:rPr>
              <a:t> o el </a:t>
            </a:r>
            <a:r>
              <a:rPr lang="en-US" sz="1600" dirty="0" err="1">
                <a:solidFill>
                  <a:srgbClr val="000000"/>
                </a:solidFill>
                <a:latin typeface="Arial"/>
                <a:cs typeface="Arial"/>
              </a:rPr>
              <a:t>medio</a:t>
            </a:r>
            <a:r>
              <a:rPr lang="en-US" sz="1600" dirty="0">
                <a:solidFill>
                  <a:srgbClr val="000000"/>
                </a:solidFill>
                <a:latin typeface="Arial"/>
                <a:cs typeface="Arial"/>
              </a:rPr>
              <a:t> </a:t>
            </a:r>
            <a:r>
              <a:rPr lang="en-US" sz="1600" dirty="0" err="1">
                <a:solidFill>
                  <a:srgbClr val="000000"/>
                </a:solidFill>
                <a:latin typeface="Arial"/>
                <a:cs typeface="Arial"/>
              </a:rPr>
              <a:t>ambiente</a:t>
            </a:r>
            <a:r>
              <a:rPr lang="en-US" sz="1600" dirty="0">
                <a:solidFill>
                  <a:srgbClr val="000000"/>
                </a:solidFill>
                <a:latin typeface="Arial"/>
                <a:cs typeface="Arial"/>
              </a:rPr>
              <a:t>”</a:t>
            </a:r>
            <a:r>
              <a:rPr lang="es-ES" sz="1600" dirty="0" smtClean="0">
                <a:solidFill>
                  <a:srgbClr val="000000"/>
                </a:solidFill>
                <a:latin typeface="Arial"/>
                <a:cs typeface="Arial"/>
              </a:rPr>
              <a:t>.</a:t>
            </a:r>
          </a:p>
          <a:p>
            <a:pPr algn="just">
              <a:spcBef>
                <a:spcPct val="50000"/>
              </a:spcBef>
              <a:buClr>
                <a:srgbClr val="FF0000"/>
              </a:buClr>
              <a:buFont typeface="Wingdings" charset="0"/>
              <a:buChar char="v"/>
              <a:defRPr/>
            </a:pPr>
            <a:endParaRPr lang="es-ES" sz="1600" b="1" dirty="0">
              <a:solidFill>
                <a:srgbClr val="000000"/>
              </a:solidFill>
              <a:latin typeface="Arial"/>
              <a:cs typeface="Arial"/>
            </a:endParaRPr>
          </a:p>
          <a:p>
            <a:pPr algn="just">
              <a:spcBef>
                <a:spcPct val="50000"/>
              </a:spcBef>
              <a:buClr>
                <a:srgbClr val="FF0000"/>
              </a:buClr>
              <a:defRPr/>
            </a:pPr>
            <a:r>
              <a:rPr lang="es-ES" sz="1600" b="1" dirty="0" smtClean="0">
                <a:solidFill>
                  <a:srgbClr val="000000"/>
                </a:solidFill>
                <a:latin typeface="Arial"/>
                <a:cs typeface="Arial"/>
              </a:rPr>
              <a:t>TOXICIDAD</a:t>
            </a:r>
            <a:r>
              <a:rPr lang="es-ES" sz="1600" b="1" dirty="0">
                <a:solidFill>
                  <a:srgbClr val="000000"/>
                </a:solidFill>
                <a:latin typeface="Arial"/>
                <a:cs typeface="Arial"/>
              </a:rPr>
              <a:t>: </a:t>
            </a:r>
            <a:endParaRPr lang="es-ES" sz="1600" b="1" dirty="0" smtClean="0">
              <a:solidFill>
                <a:srgbClr val="000000"/>
              </a:solidFill>
              <a:latin typeface="Arial"/>
              <a:cs typeface="Arial"/>
            </a:endParaRPr>
          </a:p>
          <a:p>
            <a:pPr algn="just">
              <a:spcBef>
                <a:spcPct val="50000"/>
              </a:spcBef>
              <a:buClr>
                <a:srgbClr val="FF0000"/>
              </a:buClr>
              <a:defRPr/>
            </a:pPr>
            <a:r>
              <a:rPr lang="es-ES" sz="1600" dirty="0" smtClean="0">
                <a:solidFill>
                  <a:srgbClr val="000000"/>
                </a:solidFill>
                <a:latin typeface="Arial"/>
                <a:cs typeface="Arial"/>
              </a:rPr>
              <a:t>“</a:t>
            </a:r>
            <a:r>
              <a:rPr lang="es-ES" sz="1600" dirty="0">
                <a:solidFill>
                  <a:srgbClr val="000000"/>
                </a:solidFill>
                <a:latin typeface="Arial"/>
                <a:cs typeface="Arial"/>
              </a:rPr>
              <a:t>L</a:t>
            </a:r>
            <a:r>
              <a:rPr lang="es-ES" sz="1600" dirty="0" smtClean="0">
                <a:solidFill>
                  <a:srgbClr val="000000"/>
                </a:solidFill>
                <a:latin typeface="Arial"/>
                <a:cs typeface="Arial"/>
              </a:rPr>
              <a:t>a </a:t>
            </a:r>
            <a:r>
              <a:rPr lang="es-ES" sz="1600" dirty="0">
                <a:solidFill>
                  <a:srgbClr val="000000"/>
                </a:solidFill>
                <a:latin typeface="Arial"/>
                <a:cs typeface="Arial"/>
              </a:rPr>
              <a:t>toxicidad de una sustancia es la capacidad que tiene para causar daño a un organismo vivo”</a:t>
            </a:r>
            <a:r>
              <a:rPr lang="es-E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13" name="9 CuadroTexto"/>
          <p:cNvSpPr txBox="1"/>
          <p:nvPr/>
        </p:nvSpPr>
        <p:spPr>
          <a:xfrm>
            <a:off x="35496" y="214290"/>
            <a:ext cx="1719792" cy="461665"/>
          </a:xfrm>
          <a:prstGeom prst="rect">
            <a:avLst/>
          </a:prstGeom>
          <a:noFill/>
        </p:spPr>
        <p:txBody>
          <a:bodyPr wrap="none" rtlCol="0">
            <a:spAutoFit/>
          </a:bodyPr>
          <a:lstStyle/>
          <a:p>
            <a:r>
              <a:rPr lang="es-CL" sz="2400" dirty="0" smtClean="0"/>
              <a:t>CONCEPTOS</a:t>
            </a:r>
            <a:endParaRPr lang="es-CL" sz="2400" dirty="0"/>
          </a:p>
        </p:txBody>
      </p:sp>
      <p:pic>
        <p:nvPicPr>
          <p:cNvPr id="2" name="Imagen 1"/>
          <p:cNvPicPr>
            <a:picLocks noChangeAspect="1"/>
          </p:cNvPicPr>
          <p:nvPr/>
        </p:nvPicPr>
        <p:blipFill>
          <a:blip r:embed="rId3"/>
          <a:stretch>
            <a:fillRect/>
          </a:stretch>
        </p:blipFill>
        <p:spPr>
          <a:xfrm>
            <a:off x="107504" y="3645024"/>
            <a:ext cx="4464496" cy="3091445"/>
          </a:xfrm>
          <a:prstGeom prst="rect">
            <a:avLst/>
          </a:prstGeom>
        </p:spPr>
      </p:pic>
      <p:pic>
        <p:nvPicPr>
          <p:cNvPr id="3" name="Imagen 2"/>
          <p:cNvPicPr>
            <a:picLocks noChangeAspect="1"/>
          </p:cNvPicPr>
          <p:nvPr/>
        </p:nvPicPr>
        <p:blipFill>
          <a:blip r:embed="rId4"/>
          <a:stretch>
            <a:fillRect/>
          </a:stretch>
        </p:blipFill>
        <p:spPr>
          <a:xfrm>
            <a:off x="4644008" y="3645024"/>
            <a:ext cx="4401840" cy="3096344"/>
          </a:xfrm>
          <a:prstGeom prst="rect">
            <a:avLst/>
          </a:prstGeom>
        </p:spPr>
      </p:pic>
    </p:spTree>
    <p:extLst>
      <p:ext uri="{BB962C8B-B14F-4D97-AF65-F5344CB8AC3E}">
        <p14:creationId xmlns:p14="http://schemas.microsoft.com/office/powerpoint/2010/main" val="3212625510"/>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9 CuadroTexto"/>
          <p:cNvSpPr txBox="1"/>
          <p:nvPr/>
        </p:nvSpPr>
        <p:spPr>
          <a:xfrm>
            <a:off x="35496" y="214290"/>
            <a:ext cx="6178743" cy="461665"/>
          </a:xfrm>
          <a:prstGeom prst="rect">
            <a:avLst/>
          </a:prstGeom>
          <a:noFill/>
        </p:spPr>
        <p:txBody>
          <a:bodyPr wrap="none" rtlCol="0">
            <a:spAutoFit/>
          </a:bodyPr>
          <a:lstStyle/>
          <a:p>
            <a:pPr algn="ctr"/>
            <a:r>
              <a:rPr lang="es-ES" sz="2400" dirty="0" smtClean="0"/>
              <a:t>Clasificación general de las sustancias peligrosas</a:t>
            </a:r>
          </a:p>
        </p:txBody>
      </p:sp>
      <p:sp>
        <p:nvSpPr>
          <p:cNvPr id="8" name="Rectangle 2"/>
          <p:cNvSpPr>
            <a:spLocks noGrp="1" noChangeArrowheads="1"/>
          </p:cNvSpPr>
          <p:nvPr>
            <p:ph type="title"/>
          </p:nvPr>
        </p:nvSpPr>
        <p:spPr>
          <a:xfrm>
            <a:off x="107504" y="1196752"/>
            <a:ext cx="8928992" cy="3024336"/>
          </a:xfrm>
          <a:extLst>
            <a:ext uri="{909E8E84-426E-40dd-AFC4-6F175D3DCCD1}">
              <a14:hiddenFill xmlns:a14="http://schemas.microsoft.com/office/drawing/2010/main">
                <a:solidFill>
                  <a:srgbClr val="FFFF00"/>
                </a:solidFill>
              </a14:hiddenFill>
            </a:ext>
          </a:extLst>
        </p:spPr>
        <p:txBody>
          <a:bodyPr>
            <a:normAutofit/>
          </a:bodyPr>
          <a:lstStyle/>
          <a:p>
            <a:pPr algn="l" eaLnBrk="1" hangingPunct="1">
              <a:defRPr/>
            </a:pPr>
            <a:r>
              <a:rPr lang="en-US" sz="1800" dirty="0" smtClean="0">
                <a:solidFill>
                  <a:srgbClr val="000090"/>
                </a:solidFill>
                <a:cs typeface="Times New Roman" charset="0"/>
              </a:rPr>
              <a:t>El </a:t>
            </a:r>
            <a:r>
              <a:rPr lang="en-US" sz="1800" dirty="0" err="1" smtClean="0">
                <a:solidFill>
                  <a:srgbClr val="000090"/>
                </a:solidFill>
                <a:cs typeface="Times New Roman" charset="0"/>
              </a:rPr>
              <a:t>artículo</a:t>
            </a:r>
            <a:r>
              <a:rPr lang="en-US" sz="1800" dirty="0" smtClean="0">
                <a:solidFill>
                  <a:srgbClr val="000090"/>
                </a:solidFill>
                <a:cs typeface="Times New Roman" charset="0"/>
              </a:rPr>
              <a:t> 2º del </a:t>
            </a:r>
            <a:r>
              <a:rPr lang="en-US" sz="1800" dirty="0" err="1" smtClean="0">
                <a:solidFill>
                  <a:srgbClr val="000090"/>
                </a:solidFill>
                <a:cs typeface="Times New Roman" charset="0"/>
              </a:rPr>
              <a:t>señalado</a:t>
            </a:r>
            <a:r>
              <a:rPr lang="en-US" sz="1800" dirty="0" smtClean="0">
                <a:solidFill>
                  <a:srgbClr val="000090"/>
                </a:solidFill>
                <a:cs typeface="Times New Roman" charset="0"/>
              </a:rPr>
              <a:t> </a:t>
            </a:r>
            <a:r>
              <a:rPr lang="en-US" sz="1800" dirty="0" err="1" smtClean="0">
                <a:solidFill>
                  <a:srgbClr val="000090"/>
                </a:solidFill>
                <a:cs typeface="Times New Roman" charset="0"/>
              </a:rPr>
              <a:t>decreto</a:t>
            </a:r>
            <a:r>
              <a:rPr lang="en-US" sz="1800" dirty="0" smtClean="0">
                <a:solidFill>
                  <a:srgbClr val="000090"/>
                </a:solidFill>
                <a:cs typeface="Times New Roman" charset="0"/>
              </a:rPr>
              <a:t>, </a:t>
            </a:r>
            <a:r>
              <a:rPr lang="en-US" sz="1800" dirty="0" err="1" smtClean="0">
                <a:solidFill>
                  <a:srgbClr val="000090"/>
                </a:solidFill>
                <a:cs typeface="Times New Roman" charset="0"/>
              </a:rPr>
              <a:t>complementado</a:t>
            </a:r>
            <a:r>
              <a:rPr lang="en-US" sz="1800" dirty="0" smtClean="0">
                <a:solidFill>
                  <a:srgbClr val="000090"/>
                </a:solidFill>
                <a:cs typeface="Times New Roman" charset="0"/>
              </a:rPr>
              <a:t> </a:t>
            </a:r>
            <a:r>
              <a:rPr lang="en-US" sz="1800" dirty="0" err="1" smtClean="0">
                <a:solidFill>
                  <a:srgbClr val="000090"/>
                </a:solidFill>
                <a:cs typeface="Times New Roman" charset="0"/>
              </a:rPr>
              <a:t>por</a:t>
            </a:r>
            <a:r>
              <a:rPr lang="en-US" sz="1800" dirty="0" smtClean="0">
                <a:solidFill>
                  <a:srgbClr val="000090"/>
                </a:solidFill>
                <a:cs typeface="Times New Roman" charset="0"/>
              </a:rPr>
              <a:t> la NCH </a:t>
            </a:r>
            <a:r>
              <a:rPr lang="en-US" sz="1800" dirty="0" err="1" smtClean="0">
                <a:solidFill>
                  <a:srgbClr val="000090"/>
                </a:solidFill>
                <a:cs typeface="Times New Roman" charset="0"/>
              </a:rPr>
              <a:t>oficial</a:t>
            </a:r>
            <a:r>
              <a:rPr lang="en-US" sz="1800" dirty="0" smtClean="0">
                <a:solidFill>
                  <a:srgbClr val="000090"/>
                </a:solidFill>
                <a:cs typeface="Times New Roman" charset="0"/>
              </a:rPr>
              <a:t> Nº 382</a:t>
            </a:r>
            <a:r>
              <a:rPr lang="en-US" sz="1400" dirty="0" smtClean="0">
                <a:solidFill>
                  <a:srgbClr val="000090"/>
                </a:solidFill>
                <a:cs typeface="Times New Roman" charset="0"/>
              </a:rPr>
              <a:t>, </a:t>
            </a:r>
            <a:r>
              <a:rPr lang="en-US" sz="1800" dirty="0" err="1" smtClean="0">
                <a:solidFill>
                  <a:srgbClr val="000090"/>
                </a:solidFill>
                <a:cs typeface="Times New Roman" charset="0"/>
              </a:rPr>
              <a:t>clasifica</a:t>
            </a:r>
            <a:r>
              <a:rPr lang="en-US" sz="1800" dirty="0" smtClean="0">
                <a:solidFill>
                  <a:srgbClr val="000090"/>
                </a:solidFill>
                <a:cs typeface="Times New Roman" charset="0"/>
              </a:rPr>
              <a:t> e </a:t>
            </a:r>
            <a:r>
              <a:rPr lang="en-US" sz="1800" dirty="0" err="1" smtClean="0">
                <a:solidFill>
                  <a:srgbClr val="000090"/>
                </a:solidFill>
                <a:cs typeface="Times New Roman" charset="0"/>
              </a:rPr>
              <a:t>identifica</a:t>
            </a:r>
            <a:r>
              <a:rPr lang="en-US" sz="1800" dirty="0" smtClean="0">
                <a:solidFill>
                  <a:srgbClr val="000090"/>
                </a:solidFill>
                <a:cs typeface="Times New Roman" charset="0"/>
              </a:rPr>
              <a:t> </a:t>
            </a:r>
            <a:r>
              <a:rPr lang="en-US" sz="1800" dirty="0" err="1" smtClean="0">
                <a:solidFill>
                  <a:srgbClr val="000090"/>
                </a:solidFill>
                <a:cs typeface="Times New Roman" charset="0"/>
              </a:rPr>
              <a:t>dichas</a:t>
            </a:r>
            <a:r>
              <a:rPr lang="en-US" sz="1800" dirty="0" smtClean="0">
                <a:solidFill>
                  <a:srgbClr val="000090"/>
                </a:solidFill>
                <a:cs typeface="Times New Roman" charset="0"/>
              </a:rPr>
              <a:t> </a:t>
            </a:r>
            <a:r>
              <a:rPr lang="en-US" sz="1800" dirty="0" err="1" smtClean="0">
                <a:solidFill>
                  <a:srgbClr val="000090"/>
                </a:solidFill>
                <a:cs typeface="Times New Roman" charset="0"/>
              </a:rPr>
              <a:t>sustancias</a:t>
            </a:r>
            <a:r>
              <a:rPr lang="en-US" sz="1800" dirty="0" smtClean="0">
                <a:solidFill>
                  <a:srgbClr val="000090"/>
                </a:solidFill>
                <a:cs typeface="Times New Roman" charset="0"/>
              </a:rPr>
              <a:t>, </a:t>
            </a:r>
            <a:r>
              <a:rPr lang="en-US" sz="1800" dirty="0" err="1" smtClean="0">
                <a:solidFill>
                  <a:srgbClr val="000090"/>
                </a:solidFill>
                <a:cs typeface="Times New Roman" charset="0"/>
              </a:rPr>
              <a:t>atendiendo</a:t>
            </a:r>
            <a:r>
              <a:rPr lang="en-US" sz="1800" dirty="0" smtClean="0">
                <a:solidFill>
                  <a:srgbClr val="000090"/>
                </a:solidFill>
                <a:cs typeface="Times New Roman" charset="0"/>
              </a:rPr>
              <a:t> al </a:t>
            </a:r>
            <a:r>
              <a:rPr lang="en-US" sz="1800" dirty="0" err="1" smtClean="0">
                <a:solidFill>
                  <a:srgbClr val="000090"/>
                </a:solidFill>
                <a:cs typeface="Times New Roman" charset="0"/>
              </a:rPr>
              <a:t>tipo</a:t>
            </a:r>
            <a:r>
              <a:rPr lang="en-US" sz="1800" dirty="0" smtClean="0">
                <a:solidFill>
                  <a:srgbClr val="000090"/>
                </a:solidFill>
                <a:cs typeface="Times New Roman" charset="0"/>
              </a:rPr>
              <a:t> de </a:t>
            </a:r>
            <a:r>
              <a:rPr lang="en-US" sz="1800" dirty="0" err="1" smtClean="0">
                <a:solidFill>
                  <a:srgbClr val="000090"/>
                </a:solidFill>
                <a:cs typeface="Times New Roman" charset="0"/>
              </a:rPr>
              <a:t>riesgo</a:t>
            </a:r>
            <a:r>
              <a:rPr lang="en-US" sz="1800" dirty="0" smtClean="0">
                <a:solidFill>
                  <a:srgbClr val="000090"/>
                </a:solidFill>
                <a:cs typeface="Times New Roman" charset="0"/>
              </a:rPr>
              <a:t> </a:t>
            </a:r>
            <a:r>
              <a:rPr lang="en-US" sz="1800" dirty="0" err="1" smtClean="0">
                <a:solidFill>
                  <a:srgbClr val="000090"/>
                </a:solidFill>
                <a:cs typeface="Times New Roman" charset="0"/>
              </a:rPr>
              <a:t>más</a:t>
            </a:r>
            <a:r>
              <a:rPr lang="en-US" sz="1800" dirty="0" smtClean="0">
                <a:solidFill>
                  <a:srgbClr val="000090"/>
                </a:solidFill>
                <a:cs typeface="Times New Roman" charset="0"/>
              </a:rPr>
              <a:t> </a:t>
            </a:r>
            <a:r>
              <a:rPr lang="en-US" sz="1800" dirty="0" err="1" smtClean="0">
                <a:solidFill>
                  <a:srgbClr val="000090"/>
                </a:solidFill>
                <a:cs typeface="Times New Roman" charset="0"/>
              </a:rPr>
              <a:t>significativo</a:t>
            </a:r>
            <a:r>
              <a:rPr lang="en-US" sz="1800" dirty="0" smtClean="0">
                <a:solidFill>
                  <a:srgbClr val="000090"/>
                </a:solidFill>
                <a:cs typeface="Times New Roman" charset="0"/>
              </a:rPr>
              <a:t>, </a:t>
            </a:r>
            <a:r>
              <a:rPr lang="en-US" sz="1800" dirty="0" err="1" smtClean="0">
                <a:solidFill>
                  <a:srgbClr val="000090"/>
                </a:solidFill>
                <a:cs typeface="Times New Roman" charset="0"/>
              </a:rPr>
              <a:t>que</a:t>
            </a:r>
            <a:r>
              <a:rPr lang="en-US" sz="1800" dirty="0" smtClean="0">
                <a:solidFill>
                  <a:srgbClr val="000090"/>
                </a:solidFill>
                <a:cs typeface="Times New Roman" charset="0"/>
              </a:rPr>
              <a:t> </a:t>
            </a:r>
            <a:r>
              <a:rPr lang="en-US" sz="1800" dirty="0" err="1" smtClean="0">
                <a:solidFill>
                  <a:srgbClr val="000090"/>
                </a:solidFill>
                <a:cs typeface="Times New Roman" charset="0"/>
              </a:rPr>
              <a:t>presentan</a:t>
            </a:r>
            <a:r>
              <a:rPr lang="en-US" sz="1800" dirty="0" smtClean="0">
                <a:solidFill>
                  <a:srgbClr val="000090"/>
                </a:solidFill>
                <a:cs typeface="Times New Roman" charset="0"/>
              </a:rPr>
              <a:t> </a:t>
            </a:r>
            <a:r>
              <a:rPr lang="en-US" sz="1800" dirty="0" err="1" smtClean="0">
                <a:solidFill>
                  <a:srgbClr val="000090"/>
                </a:solidFill>
                <a:cs typeface="Times New Roman" charset="0"/>
              </a:rPr>
              <a:t>fundamentalmente</a:t>
            </a:r>
            <a:r>
              <a:rPr lang="en-US" sz="1800" dirty="0" smtClean="0">
                <a:solidFill>
                  <a:srgbClr val="000090"/>
                </a:solidFill>
                <a:cs typeface="Times New Roman" charset="0"/>
              </a:rPr>
              <a:t> en </a:t>
            </a:r>
            <a:r>
              <a:rPr lang="en-US" sz="1800" dirty="0" err="1" smtClean="0">
                <a:solidFill>
                  <a:srgbClr val="000090"/>
                </a:solidFill>
                <a:cs typeface="Times New Roman" charset="0"/>
              </a:rPr>
              <a:t>su</a:t>
            </a:r>
            <a:r>
              <a:rPr lang="en-US" sz="1800" dirty="0" smtClean="0">
                <a:solidFill>
                  <a:srgbClr val="000090"/>
                </a:solidFill>
                <a:cs typeface="Times New Roman" charset="0"/>
              </a:rPr>
              <a:t> </a:t>
            </a:r>
            <a:r>
              <a:rPr lang="en-US" sz="1800" dirty="0" err="1" smtClean="0">
                <a:solidFill>
                  <a:srgbClr val="000090"/>
                </a:solidFill>
                <a:cs typeface="Times New Roman" charset="0"/>
              </a:rPr>
              <a:t>transporte</a:t>
            </a:r>
            <a:r>
              <a:rPr lang="en-US" sz="1800" dirty="0" smtClean="0">
                <a:solidFill>
                  <a:srgbClr val="000090"/>
                </a:solidFill>
                <a:cs typeface="Times New Roman" charset="0"/>
              </a:rPr>
              <a:t> , </a:t>
            </a:r>
            <a:r>
              <a:rPr lang="en-US" sz="1800" dirty="0" err="1" smtClean="0">
                <a:solidFill>
                  <a:srgbClr val="000090"/>
                </a:solidFill>
                <a:cs typeface="Times New Roman" charset="0"/>
              </a:rPr>
              <a:t>manipulación</a:t>
            </a:r>
            <a:r>
              <a:rPr lang="en-US" sz="1800" dirty="0" smtClean="0">
                <a:solidFill>
                  <a:srgbClr val="000090"/>
                </a:solidFill>
                <a:cs typeface="Times New Roman" charset="0"/>
              </a:rPr>
              <a:t> y </a:t>
            </a:r>
            <a:r>
              <a:rPr lang="en-US" sz="1800" dirty="0" err="1">
                <a:solidFill>
                  <a:srgbClr val="000090"/>
                </a:solidFill>
                <a:cs typeface="Times New Roman" charset="0"/>
              </a:rPr>
              <a:t>a</a:t>
            </a:r>
            <a:r>
              <a:rPr lang="en-US" sz="1800" dirty="0" err="1" smtClean="0">
                <a:solidFill>
                  <a:srgbClr val="000090"/>
                </a:solidFill>
                <a:cs typeface="Times New Roman" charset="0"/>
              </a:rPr>
              <a:t>lmacenamiento</a:t>
            </a:r>
            <a:r>
              <a:rPr lang="en-US" sz="1800" dirty="0" smtClean="0">
                <a:solidFill>
                  <a:srgbClr val="000090"/>
                </a:solidFill>
                <a:cs typeface="Times New Roman" charset="0"/>
              </a:rPr>
              <a:t/>
            </a:r>
            <a:br>
              <a:rPr lang="en-US" sz="1800" dirty="0" smtClean="0">
                <a:solidFill>
                  <a:srgbClr val="000090"/>
                </a:solidFill>
                <a:cs typeface="Times New Roman" charset="0"/>
              </a:rPr>
            </a:br>
            <a:r>
              <a:rPr lang="en-US" sz="1800" dirty="0" smtClean="0">
                <a:solidFill>
                  <a:srgbClr val="000090"/>
                </a:solidFill>
                <a:cs typeface="Times New Roman" charset="0"/>
              </a:rPr>
              <a:t> </a:t>
            </a:r>
            <a:br>
              <a:rPr lang="en-US" sz="1800" dirty="0" smtClean="0">
                <a:solidFill>
                  <a:srgbClr val="000090"/>
                </a:solidFill>
                <a:cs typeface="Times New Roman" charset="0"/>
              </a:rPr>
            </a:br>
            <a:r>
              <a:rPr lang="en-US" sz="1800" dirty="0" smtClean="0">
                <a:solidFill>
                  <a:srgbClr val="000090"/>
                </a:solidFill>
                <a:cs typeface="Times New Roman" charset="0"/>
              </a:rPr>
              <a:t>Las </a:t>
            </a:r>
            <a:r>
              <a:rPr lang="en-US" sz="1800" dirty="0" err="1" smtClean="0">
                <a:solidFill>
                  <a:srgbClr val="000090"/>
                </a:solidFill>
                <a:cs typeface="Times New Roman" charset="0"/>
              </a:rPr>
              <a:t>sustancias</a:t>
            </a:r>
            <a:r>
              <a:rPr lang="en-US" sz="1800" dirty="0" smtClean="0">
                <a:solidFill>
                  <a:srgbClr val="000090"/>
                </a:solidFill>
                <a:cs typeface="Times New Roman" charset="0"/>
              </a:rPr>
              <a:t> </a:t>
            </a:r>
            <a:r>
              <a:rPr lang="en-US" sz="1800" dirty="0" err="1" smtClean="0">
                <a:solidFill>
                  <a:srgbClr val="000090"/>
                </a:solidFill>
                <a:cs typeface="Times New Roman" charset="0"/>
              </a:rPr>
              <a:t>peligrosas</a:t>
            </a:r>
            <a:r>
              <a:rPr lang="en-US" sz="1800" dirty="0" smtClean="0">
                <a:solidFill>
                  <a:srgbClr val="000090"/>
                </a:solidFill>
                <a:cs typeface="Times New Roman" charset="0"/>
              </a:rPr>
              <a:t> se </a:t>
            </a:r>
            <a:r>
              <a:rPr lang="en-US" sz="1800" dirty="0" err="1" smtClean="0">
                <a:solidFill>
                  <a:srgbClr val="000090"/>
                </a:solidFill>
                <a:cs typeface="Times New Roman" charset="0"/>
              </a:rPr>
              <a:t>clasifican</a:t>
            </a:r>
            <a:r>
              <a:rPr lang="en-US" sz="1800" dirty="0" smtClean="0">
                <a:solidFill>
                  <a:srgbClr val="000090"/>
                </a:solidFill>
                <a:cs typeface="Times New Roman" charset="0"/>
              </a:rPr>
              <a:t> en:</a:t>
            </a:r>
            <a:br>
              <a:rPr lang="en-US" sz="1800" dirty="0" smtClean="0">
                <a:solidFill>
                  <a:srgbClr val="000090"/>
                </a:solidFill>
                <a:cs typeface="Times New Roman" charset="0"/>
              </a:rPr>
            </a:br>
            <a:r>
              <a:rPr lang="en-US" sz="2000" dirty="0" smtClean="0">
                <a:solidFill>
                  <a:srgbClr val="000090"/>
                </a:solidFill>
                <a:cs typeface="Times New Roman" charset="0"/>
              </a:rPr>
              <a:t/>
            </a:r>
            <a:br>
              <a:rPr lang="en-US" sz="2000" dirty="0" smtClean="0">
                <a:solidFill>
                  <a:srgbClr val="000090"/>
                </a:solidFill>
                <a:cs typeface="Times New Roman" charset="0"/>
              </a:rPr>
            </a:br>
            <a:r>
              <a:rPr lang="en-US" sz="2000" dirty="0">
                <a:solidFill>
                  <a:srgbClr val="000090"/>
                </a:solidFill>
                <a:cs typeface="Times New Roman" charset="0"/>
              </a:rPr>
              <a:t>	</a:t>
            </a:r>
            <a:r>
              <a:rPr lang="en-US" sz="2000" dirty="0" smtClean="0">
                <a:solidFill>
                  <a:srgbClr val="000090"/>
                </a:solidFill>
                <a:cs typeface="Times New Roman" charset="0"/>
              </a:rPr>
              <a:t>		CLASES</a:t>
            </a:r>
            <a:br>
              <a:rPr lang="en-US" sz="2000" dirty="0" smtClean="0">
                <a:solidFill>
                  <a:srgbClr val="000090"/>
                </a:solidFill>
                <a:cs typeface="Times New Roman" charset="0"/>
              </a:rPr>
            </a:br>
            <a:r>
              <a:rPr lang="en-US" sz="2000" dirty="0">
                <a:solidFill>
                  <a:srgbClr val="000090"/>
                </a:solidFill>
                <a:cs typeface="Times New Roman" charset="0"/>
              </a:rPr>
              <a:t>	</a:t>
            </a:r>
            <a:r>
              <a:rPr lang="en-US" sz="2000" dirty="0" smtClean="0">
                <a:solidFill>
                  <a:srgbClr val="000090"/>
                </a:solidFill>
                <a:cs typeface="Times New Roman" charset="0"/>
              </a:rPr>
              <a:t>			</a:t>
            </a:r>
            <a:br>
              <a:rPr lang="en-US" sz="2000" dirty="0" smtClean="0">
                <a:solidFill>
                  <a:srgbClr val="000090"/>
                </a:solidFill>
                <a:cs typeface="Times New Roman" charset="0"/>
              </a:rPr>
            </a:br>
            <a:r>
              <a:rPr lang="en-US" sz="2000" dirty="0" smtClean="0">
                <a:solidFill>
                  <a:srgbClr val="000090"/>
                </a:solidFill>
                <a:cs typeface="Times New Roman" charset="0"/>
              </a:rPr>
              <a:t>				</a:t>
            </a:r>
            <a:r>
              <a:rPr lang="en-US" sz="1800" dirty="0" smtClean="0">
                <a:solidFill>
                  <a:srgbClr val="000090"/>
                </a:solidFill>
                <a:cs typeface="Times New Roman" charset="0"/>
              </a:rPr>
              <a:t>DIVISIONES.</a:t>
            </a:r>
            <a:r>
              <a:rPr lang="en-US" sz="1800" dirty="0" smtClean="0">
                <a:solidFill>
                  <a:srgbClr val="000090"/>
                </a:solidFill>
              </a:rPr>
              <a:t> </a:t>
            </a:r>
            <a:endParaRPr lang="es-ES_tradnl" sz="1800" dirty="0" smtClean="0">
              <a:solidFill>
                <a:srgbClr val="000090"/>
              </a:solidFill>
            </a:endParaRPr>
          </a:p>
        </p:txBody>
      </p:sp>
      <p:sp>
        <p:nvSpPr>
          <p:cNvPr id="9" name="Flecha izquierda y arriba 8"/>
          <p:cNvSpPr/>
          <p:nvPr/>
        </p:nvSpPr>
        <p:spPr>
          <a:xfrm rot="5400000">
            <a:off x="3216421" y="3501009"/>
            <a:ext cx="504056" cy="504056"/>
          </a:xfrm>
          <a:prstGeom prst="leftUpArrow">
            <a:avLst>
              <a:gd name="adj1" fmla="val 5045"/>
              <a:gd name="adj2" fmla="val 25000"/>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 name="Imagen 1"/>
          <p:cNvPicPr>
            <a:picLocks noChangeAspect="1"/>
          </p:cNvPicPr>
          <p:nvPr/>
        </p:nvPicPr>
        <p:blipFill>
          <a:blip r:embed="rId3"/>
          <a:stretch>
            <a:fillRect/>
          </a:stretch>
        </p:blipFill>
        <p:spPr>
          <a:xfrm>
            <a:off x="6067555" y="4221088"/>
            <a:ext cx="2896933" cy="2538876"/>
          </a:xfrm>
          <a:prstGeom prst="rect">
            <a:avLst/>
          </a:prstGeom>
        </p:spPr>
      </p:pic>
    </p:spTree>
    <p:extLst>
      <p:ext uri="{BB962C8B-B14F-4D97-AF65-F5344CB8AC3E}">
        <p14:creationId xmlns:p14="http://schemas.microsoft.com/office/powerpoint/2010/main" val="2096245653"/>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876300" y="1600200"/>
            <a:ext cx="7391400" cy="2667000"/>
          </a:xfrm>
          <a:prstGeom prst="rect">
            <a:avLst/>
          </a:prstGeom>
          <a:noFill/>
          <a:ln>
            <a:noFill/>
          </a:ln>
          <a:effectLst/>
          <a:extLst>
            <a:ext uri="{909E8E84-426E-40dd-AFC4-6F175D3DCCD1}">
              <a14:hiddenFill xmlns:a14="http://schemas.microsoft.com/office/drawing/2010/main">
                <a:gradFill rotWithShape="0">
                  <a:gsLst>
                    <a:gs pos="0">
                      <a:srgbClr val="FF6600"/>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FontTx/>
              <a:buNone/>
              <a:defRPr/>
            </a:pPr>
            <a:endParaRPr lang="es-ES_tradnl">
              <a:solidFill>
                <a:srgbClr val="FF6600"/>
              </a:solidFill>
              <a:cs typeface="+mn-cs"/>
            </a:endParaRPr>
          </a:p>
        </p:txBody>
      </p:sp>
      <p:sp>
        <p:nvSpPr>
          <p:cNvPr id="25605" name="Rectangle 5"/>
          <p:cNvSpPr>
            <a:spLocks noGrp="1" noChangeArrowheads="1"/>
          </p:cNvSpPr>
          <p:nvPr>
            <p:ph type="body" idx="1"/>
          </p:nvPr>
        </p:nvSpPr>
        <p:spPr>
          <a:xfrm>
            <a:off x="304800" y="1600200"/>
            <a:ext cx="8458200" cy="2590800"/>
          </a:xfrm>
          <a:ln>
            <a:solidFill>
              <a:srgbClr val="00FFFF"/>
            </a:solidFill>
            <a:miter lim="800000"/>
            <a:headEnd/>
            <a:tailEnd/>
          </a:ln>
        </p:spPr>
        <p:txBody>
          <a:bodyPr/>
          <a:lstStyle/>
          <a:p>
            <a:pPr defTabSz="339725" eaLnBrk="1" hangingPunct="1">
              <a:lnSpc>
                <a:spcPct val="90000"/>
              </a:lnSpc>
              <a:buFontTx/>
              <a:buNone/>
              <a:defRPr/>
            </a:pPr>
            <a:r>
              <a:rPr lang="es-MX" sz="2400" b="1" smtClean="0">
                <a:latin typeface="Arial" charset="0"/>
                <a:cs typeface="+mn-cs"/>
              </a:rPr>
              <a:t>1.1</a:t>
            </a:r>
            <a:r>
              <a:rPr lang="es-MX" sz="2400" smtClean="0">
                <a:latin typeface="Arial" charset="0"/>
                <a:cs typeface="+mn-cs"/>
              </a:rPr>
              <a:t>		Sustancias con riesgo de explosión de toda la masa </a:t>
            </a:r>
          </a:p>
          <a:p>
            <a:pPr defTabSz="339725" eaLnBrk="1" hangingPunct="1">
              <a:lnSpc>
                <a:spcPct val="90000"/>
              </a:lnSpc>
              <a:buFontTx/>
              <a:buNone/>
              <a:defRPr/>
            </a:pPr>
            <a:r>
              <a:rPr lang="es-MX" sz="2400" b="1" smtClean="0">
                <a:latin typeface="Arial" charset="0"/>
                <a:cs typeface="+mn-cs"/>
              </a:rPr>
              <a:t>1.2	</a:t>
            </a:r>
            <a:r>
              <a:rPr lang="es-MX" sz="2400" smtClean="0">
                <a:latin typeface="Arial" charset="0"/>
                <a:cs typeface="+mn-cs"/>
              </a:rPr>
              <a:t>	Sustancias con riesgo de proyección</a:t>
            </a:r>
          </a:p>
          <a:p>
            <a:pPr defTabSz="339725" eaLnBrk="1" hangingPunct="1">
              <a:lnSpc>
                <a:spcPct val="90000"/>
              </a:lnSpc>
              <a:buFontTx/>
              <a:buNone/>
              <a:defRPr/>
            </a:pPr>
            <a:r>
              <a:rPr lang="es-MX" sz="2400" b="1" smtClean="0">
                <a:latin typeface="Arial" charset="0"/>
                <a:cs typeface="+mn-cs"/>
              </a:rPr>
              <a:t>1.3</a:t>
            </a:r>
            <a:r>
              <a:rPr lang="es-MX" sz="2400" smtClean="0">
                <a:latin typeface="Arial" charset="0"/>
                <a:cs typeface="+mn-cs"/>
              </a:rPr>
              <a:t>		Sustancias con riesgo de incendio</a:t>
            </a:r>
          </a:p>
          <a:p>
            <a:pPr defTabSz="339725" eaLnBrk="1" hangingPunct="1">
              <a:lnSpc>
                <a:spcPct val="90000"/>
              </a:lnSpc>
              <a:buFontTx/>
              <a:buNone/>
              <a:defRPr/>
            </a:pPr>
            <a:r>
              <a:rPr lang="es-MX" sz="2400" b="1" smtClean="0">
                <a:latin typeface="Arial" charset="0"/>
                <a:cs typeface="+mn-cs"/>
              </a:rPr>
              <a:t>1.4</a:t>
            </a:r>
            <a:r>
              <a:rPr lang="es-MX" sz="2400" smtClean="0">
                <a:latin typeface="Arial" charset="0"/>
                <a:cs typeface="+mn-cs"/>
              </a:rPr>
              <a:t>		Sustancias que no presentan riesgos notables</a:t>
            </a:r>
          </a:p>
          <a:p>
            <a:pPr defTabSz="339725" eaLnBrk="1" hangingPunct="1">
              <a:lnSpc>
                <a:spcPct val="90000"/>
              </a:lnSpc>
              <a:buFontTx/>
              <a:buNone/>
              <a:defRPr/>
            </a:pPr>
            <a:r>
              <a:rPr lang="es-MX" sz="2400" b="1" smtClean="0">
                <a:latin typeface="Arial" charset="0"/>
                <a:cs typeface="+mn-cs"/>
              </a:rPr>
              <a:t>1.5</a:t>
            </a:r>
            <a:r>
              <a:rPr lang="es-MX" sz="2400" smtClean="0">
                <a:latin typeface="Arial" charset="0"/>
                <a:cs typeface="+mn-cs"/>
              </a:rPr>
              <a:t>		Sustancias muy poco sensibles</a:t>
            </a:r>
          </a:p>
          <a:p>
            <a:pPr defTabSz="339725" eaLnBrk="1" hangingPunct="1">
              <a:lnSpc>
                <a:spcPct val="90000"/>
              </a:lnSpc>
              <a:buFontTx/>
              <a:buNone/>
              <a:defRPr/>
            </a:pPr>
            <a:r>
              <a:rPr lang="es-MX" sz="2400" b="1" smtClean="0">
                <a:latin typeface="Arial" charset="0"/>
                <a:cs typeface="+mn-cs"/>
              </a:rPr>
              <a:t>1.6		</a:t>
            </a:r>
            <a:r>
              <a:rPr lang="es-MX" sz="2400" smtClean="0">
                <a:latin typeface="Arial" charset="0"/>
                <a:cs typeface="+mn-cs"/>
              </a:rPr>
              <a:t>Sustancias extremadamente insenibles </a:t>
            </a:r>
            <a:endParaRPr lang="es-ES" sz="2400" smtClean="0">
              <a:latin typeface="Arial" charset="0"/>
              <a:cs typeface="+mn-cs"/>
            </a:endParaRPr>
          </a:p>
        </p:txBody>
      </p:sp>
      <p:pic>
        <p:nvPicPr>
          <p:cNvPr id="25607" name="Picture 7"/>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405313"/>
            <a:ext cx="1655763" cy="16938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5608" name="Picture 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427538"/>
            <a:ext cx="1655763" cy="163988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15" name="Rectangle 15"/>
          <p:cNvSpPr>
            <a:spLocks noGrp="1" noChangeArrowheads="1"/>
          </p:cNvSpPr>
          <p:nvPr>
            <p:ph type="title"/>
          </p:nvPr>
        </p:nvSpPr>
        <p:spPr>
          <a:xfrm>
            <a:off x="304800" y="228600"/>
            <a:ext cx="8534400" cy="1143000"/>
          </a:xfrm>
          <a:effectLst>
            <a:outerShdw blurRad="63500" dist="107763" dir="18900000" algn="ctr" rotWithShape="0">
              <a:schemeClr val="bg2">
                <a:alpha val="74998"/>
              </a:schemeClr>
            </a:outerShdw>
          </a:effectLst>
        </p:spPr>
        <p:txBody>
          <a:bodyPr/>
          <a:lstStyle/>
          <a:p>
            <a:pPr algn="l" eaLnBrk="1" hangingPunct="1">
              <a:defRPr/>
            </a:pPr>
            <a:r>
              <a:rPr lang="es-MX" sz="3200" smtClean="0">
                <a:solidFill>
                  <a:srgbClr val="FF9933"/>
                </a:solidFill>
                <a:latin typeface="Arial Black" charset="0"/>
                <a:cs typeface="+mj-cs"/>
              </a:rPr>
              <a:t>CLASE 1 - EXPLOSIVOS</a:t>
            </a:r>
            <a:endParaRPr lang="es-ES" sz="3200" smtClean="0">
              <a:solidFill>
                <a:srgbClr val="FF9933"/>
              </a:solidFill>
              <a:latin typeface="Arial Black" charset="0"/>
              <a:cs typeface="+mj-cs"/>
            </a:endParaRPr>
          </a:p>
        </p:txBody>
      </p:sp>
      <p:sp>
        <p:nvSpPr>
          <p:cNvPr id="25616" name="Rectangle 16"/>
          <p:cNvSpPr>
            <a:spLocks noChangeArrowheads="1"/>
          </p:cNvSpPr>
          <p:nvPr/>
        </p:nvSpPr>
        <p:spPr bwMode="auto">
          <a:xfrm>
            <a:off x="152400" y="1143000"/>
            <a:ext cx="8839200" cy="228600"/>
          </a:xfrm>
          <a:prstGeom prst="rect">
            <a:avLst/>
          </a:prstGeom>
          <a:solidFill>
            <a:srgbClr val="FF9933"/>
          </a:solidFill>
          <a:ln w="9525">
            <a:solidFill>
              <a:schemeClr val="tx2"/>
            </a:solidFill>
            <a:miter lim="800000"/>
            <a:headEnd/>
            <a:tailEnd/>
          </a:ln>
          <a:effectLst>
            <a:outerShdw blurRad="63500" dist="107763" dir="18900000" algn="ctr" rotWithShape="0">
              <a:schemeClr val="bg2">
                <a:alpha val="74998"/>
              </a:schemeClr>
            </a:outerShdw>
          </a:effectLst>
        </p:spPr>
        <p:txBody>
          <a:bodyPr wrap="none" anchor="ctr"/>
          <a:lstStyle/>
          <a:p>
            <a:pPr>
              <a:buFontTx/>
              <a:buNone/>
              <a:defRPr/>
            </a:pPr>
            <a:endParaRPr lang="es-ES">
              <a:cs typeface="+mn-cs"/>
            </a:endParaRPr>
          </a:p>
        </p:txBody>
      </p:sp>
    </p:spTree>
    <p:extLst>
      <p:ext uri="{BB962C8B-B14F-4D97-AF65-F5344CB8AC3E}">
        <p14:creationId xmlns:p14="http://schemas.microsoft.com/office/powerpoint/2010/main" val="111881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body" idx="1"/>
          </p:nvPr>
        </p:nvSpPr>
        <p:spPr>
          <a:xfrm>
            <a:off x="533400" y="1828800"/>
            <a:ext cx="8305800" cy="2209800"/>
          </a:xfrm>
          <a:ln>
            <a:solidFill>
              <a:srgbClr val="00FFFF"/>
            </a:solidFill>
            <a:miter lim="800000"/>
            <a:headEnd/>
            <a:tailEnd/>
          </a:ln>
          <a:extLst>
            <a:ext uri="{909E8E84-426E-40dd-AFC4-6F175D3DCCD1}">
              <a14:hiddenFill xmlns:a14="http://schemas.microsoft.com/office/drawing/2010/main">
                <a:gradFill rotWithShape="0">
                  <a:gsLst>
                    <a:gs pos="0">
                      <a:srgbClr val="FF3300"/>
                    </a:gs>
                    <a:gs pos="100000">
                      <a:schemeClr val="bg1"/>
                    </a:gs>
                  </a:gsLst>
                  <a:lin ang="5400000" scaled="1"/>
                </a:gradFill>
              </a14:hiddenFill>
            </a:ext>
          </a:extLst>
        </p:spPr>
        <p:txBody>
          <a:bodyPr/>
          <a:lstStyle/>
          <a:p>
            <a:pPr defTabSz="1135063" eaLnBrk="1" hangingPunct="1">
              <a:buFontTx/>
              <a:buNone/>
              <a:defRPr/>
            </a:pPr>
            <a:r>
              <a:rPr lang="es-MX" sz="2400" b="1" smtClean="0">
                <a:latin typeface="Arial" charset="0"/>
                <a:cs typeface="+mn-cs"/>
              </a:rPr>
              <a:t>2.1</a:t>
            </a:r>
            <a:r>
              <a:rPr lang="es-MX" sz="2400" smtClean="0">
                <a:latin typeface="Arial" charset="0"/>
                <a:cs typeface="+mn-cs"/>
              </a:rPr>
              <a:t> 	Gases Inflamables </a:t>
            </a:r>
          </a:p>
          <a:p>
            <a:pPr defTabSz="1135063" eaLnBrk="1" hangingPunct="1">
              <a:buFontTx/>
              <a:buNone/>
              <a:defRPr/>
            </a:pPr>
            <a:r>
              <a:rPr lang="es-MX" sz="2400" b="1" smtClean="0">
                <a:latin typeface="Arial" charset="0"/>
                <a:cs typeface="+mn-cs"/>
              </a:rPr>
              <a:t>2.2</a:t>
            </a:r>
            <a:r>
              <a:rPr lang="es-MX" sz="2400" smtClean="0">
                <a:latin typeface="Arial" charset="0"/>
                <a:cs typeface="+mn-cs"/>
              </a:rPr>
              <a:t> 	Gases No Inflamables – No Venenosos y No 	corrosivos </a:t>
            </a:r>
          </a:p>
          <a:p>
            <a:pPr defTabSz="1135063" eaLnBrk="1" hangingPunct="1">
              <a:buFontTx/>
              <a:buNone/>
              <a:defRPr/>
            </a:pPr>
            <a:r>
              <a:rPr lang="es-MX" sz="2400" b="1" smtClean="0">
                <a:latin typeface="Arial" charset="0"/>
                <a:cs typeface="+mn-cs"/>
              </a:rPr>
              <a:t>2.3</a:t>
            </a:r>
            <a:r>
              <a:rPr lang="es-MX" sz="2400" smtClean="0">
                <a:latin typeface="Arial" charset="0"/>
                <a:cs typeface="+mn-cs"/>
              </a:rPr>
              <a:t> 	Gases Venenosos</a:t>
            </a:r>
          </a:p>
          <a:p>
            <a:pPr defTabSz="1135063" eaLnBrk="1" hangingPunct="1">
              <a:buFontTx/>
              <a:buNone/>
              <a:defRPr/>
            </a:pPr>
            <a:r>
              <a:rPr lang="es-MX" sz="2400" b="1" smtClean="0">
                <a:latin typeface="Arial" charset="0"/>
                <a:cs typeface="+mn-cs"/>
              </a:rPr>
              <a:t>2.4</a:t>
            </a:r>
            <a:r>
              <a:rPr lang="es-MX" sz="2400" smtClean="0">
                <a:latin typeface="Arial" charset="0"/>
                <a:cs typeface="+mn-cs"/>
              </a:rPr>
              <a:t> 	Gases Corrosivos</a:t>
            </a:r>
            <a:endParaRPr lang="es-ES" sz="2400" b="1" smtClean="0">
              <a:latin typeface="Arial" charset="0"/>
              <a:cs typeface="+mn-cs"/>
            </a:endParaRPr>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4495800"/>
            <a:ext cx="1622425"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6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4495800"/>
            <a:ext cx="1700213" cy="1662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6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495800"/>
            <a:ext cx="1639888"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38" name="Rectangle 14"/>
          <p:cNvSpPr>
            <a:spLocks noGrp="1" noChangeArrowheads="1"/>
          </p:cNvSpPr>
          <p:nvPr>
            <p:ph type="title"/>
          </p:nvPr>
        </p:nvSpPr>
        <p:spPr>
          <a:xfrm>
            <a:off x="304800" y="76200"/>
            <a:ext cx="8534400" cy="1143000"/>
          </a:xfrm>
          <a:effectLst>
            <a:outerShdw blurRad="63500" dist="107763" dir="18900000" algn="ctr" rotWithShape="0">
              <a:schemeClr val="bg2">
                <a:alpha val="74998"/>
              </a:schemeClr>
            </a:outerShdw>
          </a:effectLst>
        </p:spPr>
        <p:txBody>
          <a:bodyPr/>
          <a:lstStyle/>
          <a:p>
            <a:pPr algn="l" eaLnBrk="1" hangingPunct="1">
              <a:defRPr/>
            </a:pPr>
            <a:r>
              <a:rPr lang="es-MX" sz="3200" smtClean="0">
                <a:solidFill>
                  <a:srgbClr val="FF9933"/>
                </a:solidFill>
                <a:latin typeface="Arial Black" charset="0"/>
                <a:cs typeface="+mj-cs"/>
              </a:rPr>
              <a:t>CLASE 2 – GASES </a:t>
            </a:r>
            <a:r>
              <a:rPr lang="es-MX" sz="2400" smtClean="0">
                <a:solidFill>
                  <a:srgbClr val="FF9933"/>
                </a:solidFill>
                <a:latin typeface="Arial Black" charset="0"/>
                <a:cs typeface="+mj-cs"/>
              </a:rPr>
              <a:t>-  Comprimidos – Licuados - o disueltos bajo presión</a:t>
            </a:r>
            <a:endParaRPr lang="es-ES" sz="3200" smtClean="0">
              <a:solidFill>
                <a:srgbClr val="FF9933"/>
              </a:solidFill>
              <a:latin typeface="Arial Black" charset="0"/>
              <a:cs typeface="+mj-cs"/>
            </a:endParaRPr>
          </a:p>
        </p:txBody>
      </p:sp>
      <p:sp>
        <p:nvSpPr>
          <p:cNvPr id="26639" name="Rectangle 15"/>
          <p:cNvSpPr>
            <a:spLocks noChangeArrowheads="1"/>
          </p:cNvSpPr>
          <p:nvPr/>
        </p:nvSpPr>
        <p:spPr bwMode="auto">
          <a:xfrm>
            <a:off x="152400" y="1219200"/>
            <a:ext cx="8839200" cy="228600"/>
          </a:xfrm>
          <a:prstGeom prst="rect">
            <a:avLst/>
          </a:prstGeom>
          <a:solidFill>
            <a:srgbClr val="FF9933"/>
          </a:solidFill>
          <a:ln w="9525">
            <a:solidFill>
              <a:schemeClr val="tx2"/>
            </a:solidFill>
            <a:miter lim="800000"/>
            <a:headEnd/>
            <a:tailEnd/>
          </a:ln>
          <a:effectLst>
            <a:outerShdw blurRad="63500" dist="107763" dir="18900000" algn="ctr" rotWithShape="0">
              <a:schemeClr val="bg2">
                <a:alpha val="74998"/>
              </a:schemeClr>
            </a:outerShdw>
          </a:effectLst>
        </p:spPr>
        <p:txBody>
          <a:bodyPr wrap="none" anchor="ctr"/>
          <a:lstStyle/>
          <a:p>
            <a:pPr>
              <a:buFontTx/>
              <a:buNone/>
              <a:defRPr/>
            </a:pPr>
            <a:endParaRPr lang="es-ES">
              <a:cs typeface="+mn-cs"/>
            </a:endParaRPr>
          </a:p>
        </p:txBody>
      </p:sp>
    </p:spTree>
    <p:extLst>
      <p:ext uri="{BB962C8B-B14F-4D97-AF65-F5344CB8AC3E}">
        <p14:creationId xmlns:p14="http://schemas.microsoft.com/office/powerpoint/2010/main" val="248241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33400" y="1828800"/>
            <a:ext cx="8305800" cy="1752600"/>
          </a:xfrm>
          <a:ln>
            <a:solidFill>
              <a:srgbClr val="00FFFF"/>
            </a:solidFill>
            <a:miter lim="800000"/>
            <a:headEnd/>
            <a:tailEnd/>
          </a:ln>
          <a:extLst>
            <a:ext uri="{909E8E84-426E-40dd-AFC4-6F175D3DCCD1}">
              <a14:hiddenFill xmlns:a14="http://schemas.microsoft.com/office/drawing/2010/main">
                <a:gradFill rotWithShape="0">
                  <a:gsLst>
                    <a:gs pos="0">
                      <a:srgbClr val="FF3300"/>
                    </a:gs>
                    <a:gs pos="100000">
                      <a:schemeClr val="bg1"/>
                    </a:gs>
                  </a:gsLst>
                  <a:lin ang="5400000" scaled="1"/>
                </a:gradFill>
              </a14:hiddenFill>
            </a:ext>
          </a:extLst>
        </p:spPr>
        <p:txBody>
          <a:bodyPr/>
          <a:lstStyle/>
          <a:p>
            <a:pPr defTabSz="1135063" eaLnBrk="1" hangingPunct="1">
              <a:lnSpc>
                <a:spcPct val="120000"/>
              </a:lnSpc>
              <a:buFontTx/>
              <a:buNone/>
              <a:defRPr/>
            </a:pPr>
            <a:r>
              <a:rPr lang="es-MX" sz="2400" b="1" smtClean="0">
                <a:latin typeface="Arial" charset="0"/>
                <a:cs typeface="+mn-cs"/>
              </a:rPr>
              <a:t>3.1</a:t>
            </a:r>
            <a:r>
              <a:rPr lang="es-MX" sz="2400" smtClean="0">
                <a:latin typeface="Arial" charset="0"/>
                <a:cs typeface="+mn-cs"/>
              </a:rPr>
              <a:t>	Con punto de inflamación  &lt; 18°c</a:t>
            </a:r>
          </a:p>
          <a:p>
            <a:pPr defTabSz="1135063" eaLnBrk="1" hangingPunct="1">
              <a:lnSpc>
                <a:spcPct val="120000"/>
              </a:lnSpc>
              <a:buFontTx/>
              <a:buNone/>
              <a:defRPr/>
            </a:pPr>
            <a:r>
              <a:rPr lang="es-MX" sz="2400" b="1" smtClean="0">
                <a:latin typeface="Arial" charset="0"/>
                <a:cs typeface="+mn-cs"/>
              </a:rPr>
              <a:t>3.2</a:t>
            </a:r>
            <a:r>
              <a:rPr lang="es-MX" sz="2400" smtClean="0">
                <a:latin typeface="Arial" charset="0"/>
                <a:cs typeface="+mn-cs"/>
              </a:rPr>
              <a:t>	Con punto de inflamación entre 18° c y 23°c</a:t>
            </a:r>
          </a:p>
          <a:p>
            <a:pPr defTabSz="1135063" eaLnBrk="1" hangingPunct="1">
              <a:lnSpc>
                <a:spcPct val="120000"/>
              </a:lnSpc>
              <a:buFontTx/>
              <a:buNone/>
              <a:defRPr/>
            </a:pPr>
            <a:r>
              <a:rPr lang="es-MX" sz="2400" b="1" smtClean="0">
                <a:latin typeface="Arial" charset="0"/>
                <a:cs typeface="+mn-cs"/>
              </a:rPr>
              <a:t>3.3</a:t>
            </a:r>
            <a:r>
              <a:rPr lang="es-MX" sz="2400" smtClean="0">
                <a:latin typeface="Arial" charset="0"/>
                <a:cs typeface="+mn-cs"/>
              </a:rPr>
              <a:t>	Con punto de inflamación entre 24°c y 61°c</a:t>
            </a:r>
            <a:endParaRPr lang="es-ES" sz="2400" smtClean="0">
              <a:latin typeface="Arial" charset="0"/>
              <a:cs typeface="+mn-cs"/>
            </a:endParaRPr>
          </a:p>
          <a:p>
            <a:pPr defTabSz="1135063" eaLnBrk="1" hangingPunct="1">
              <a:buFontTx/>
              <a:buNone/>
              <a:defRPr/>
            </a:pPr>
            <a:endParaRPr lang="es-ES" sz="2800" smtClean="0">
              <a:latin typeface="Arial" charset="0"/>
              <a:cs typeface="+mn-cs"/>
            </a:endParaRPr>
          </a:p>
        </p:txBody>
      </p:sp>
      <p:pic>
        <p:nvPicPr>
          <p:cNvPr id="297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419600"/>
            <a:ext cx="1600200"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7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1676400" cy="1638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09" name="Rectangle 13"/>
          <p:cNvSpPr>
            <a:spLocks noGrp="1" noChangeArrowheads="1"/>
          </p:cNvSpPr>
          <p:nvPr>
            <p:ph type="title"/>
          </p:nvPr>
        </p:nvSpPr>
        <p:spPr>
          <a:xfrm>
            <a:off x="304800" y="76200"/>
            <a:ext cx="8534400" cy="1143000"/>
          </a:xfrm>
          <a:effectLst>
            <a:outerShdw blurRad="63500" dist="107763" dir="18900000" algn="ctr" rotWithShape="0">
              <a:schemeClr val="bg2">
                <a:alpha val="74998"/>
              </a:schemeClr>
            </a:outerShdw>
          </a:effectLst>
        </p:spPr>
        <p:txBody>
          <a:bodyPr/>
          <a:lstStyle/>
          <a:p>
            <a:pPr algn="l" eaLnBrk="1" hangingPunct="1">
              <a:defRPr/>
            </a:pPr>
            <a:r>
              <a:rPr lang="es-MX" sz="3200" smtClean="0">
                <a:solidFill>
                  <a:srgbClr val="FF9933"/>
                </a:solidFill>
                <a:latin typeface="Arial Black" charset="0"/>
                <a:cs typeface="+mj-cs"/>
              </a:rPr>
              <a:t>CLASE 3 – LIQUIDOS INFLAMABLES</a:t>
            </a:r>
            <a:endParaRPr lang="es-ES" sz="3200" smtClean="0">
              <a:solidFill>
                <a:srgbClr val="FF9933"/>
              </a:solidFill>
              <a:latin typeface="Arial Black" charset="0"/>
              <a:cs typeface="+mj-cs"/>
            </a:endParaRPr>
          </a:p>
        </p:txBody>
      </p:sp>
      <p:sp>
        <p:nvSpPr>
          <p:cNvPr id="29710" name="Rectangle 14"/>
          <p:cNvSpPr>
            <a:spLocks noChangeArrowheads="1"/>
          </p:cNvSpPr>
          <p:nvPr/>
        </p:nvSpPr>
        <p:spPr bwMode="auto">
          <a:xfrm>
            <a:off x="152400" y="1219200"/>
            <a:ext cx="8839200" cy="228600"/>
          </a:xfrm>
          <a:prstGeom prst="rect">
            <a:avLst/>
          </a:prstGeom>
          <a:solidFill>
            <a:srgbClr val="FF9933"/>
          </a:solidFill>
          <a:ln w="9525">
            <a:solidFill>
              <a:schemeClr val="tx2"/>
            </a:solidFill>
            <a:miter lim="800000"/>
            <a:headEnd/>
            <a:tailEnd/>
          </a:ln>
          <a:effectLst>
            <a:outerShdw blurRad="63500" dist="107763" dir="18900000" algn="ctr" rotWithShape="0">
              <a:schemeClr val="bg2">
                <a:alpha val="74998"/>
              </a:schemeClr>
            </a:outerShdw>
          </a:effectLst>
        </p:spPr>
        <p:txBody>
          <a:bodyPr wrap="none" anchor="ctr"/>
          <a:lstStyle/>
          <a:p>
            <a:pPr>
              <a:buFontTx/>
              <a:buNone/>
              <a:defRPr/>
            </a:pPr>
            <a:endParaRPr lang="es-ES">
              <a:cs typeface="+mn-cs"/>
            </a:endParaRPr>
          </a:p>
        </p:txBody>
      </p:sp>
    </p:spTree>
    <p:extLst>
      <p:ext uri="{BB962C8B-B14F-4D97-AF65-F5344CB8AC3E}">
        <p14:creationId xmlns:p14="http://schemas.microsoft.com/office/powerpoint/2010/main" val="22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33400" y="1981200"/>
            <a:ext cx="8305800" cy="1905000"/>
          </a:xfrm>
          <a:ln>
            <a:solidFill>
              <a:srgbClr val="00FFFF"/>
            </a:solidFill>
            <a:miter lim="800000"/>
            <a:headEnd/>
            <a:tailEnd/>
          </a:ln>
          <a:extLst>
            <a:ext uri="{909E8E84-426E-40dd-AFC4-6F175D3DCCD1}">
              <a14:hiddenFill xmlns:a14="http://schemas.microsoft.com/office/drawing/2010/main">
                <a:gradFill rotWithShape="0">
                  <a:gsLst>
                    <a:gs pos="0">
                      <a:srgbClr val="FF3300"/>
                    </a:gs>
                    <a:gs pos="100000">
                      <a:schemeClr val="bg1"/>
                    </a:gs>
                  </a:gsLst>
                  <a:lin ang="5400000" scaled="1"/>
                </a:gradFill>
              </a14:hiddenFill>
            </a:ext>
          </a:extLst>
        </p:spPr>
        <p:txBody>
          <a:bodyPr/>
          <a:lstStyle/>
          <a:p>
            <a:pPr marL="487363" defTabSz="1135063" eaLnBrk="1" hangingPunct="1">
              <a:buFontTx/>
              <a:buNone/>
              <a:defRPr/>
            </a:pPr>
            <a:r>
              <a:rPr lang="es-MX" sz="2400" b="1" smtClean="0">
                <a:latin typeface="Arial" charset="0"/>
                <a:cs typeface="+mn-cs"/>
              </a:rPr>
              <a:t>4.1</a:t>
            </a:r>
            <a:r>
              <a:rPr lang="es-MX" sz="2400" smtClean="0">
                <a:latin typeface="Arial" charset="0"/>
                <a:cs typeface="+mn-cs"/>
              </a:rPr>
              <a:t> 	Sólidos inflamables </a:t>
            </a:r>
          </a:p>
          <a:p>
            <a:pPr marL="487363" defTabSz="1135063" eaLnBrk="1" hangingPunct="1">
              <a:buFontTx/>
              <a:buNone/>
              <a:defRPr/>
            </a:pPr>
            <a:r>
              <a:rPr lang="es-MX" sz="2400" b="1" smtClean="0">
                <a:latin typeface="Arial" charset="0"/>
                <a:cs typeface="+mn-cs"/>
              </a:rPr>
              <a:t>4.2</a:t>
            </a:r>
            <a:r>
              <a:rPr lang="es-MX" sz="2400" smtClean="0">
                <a:latin typeface="Arial" charset="0"/>
                <a:cs typeface="+mn-cs"/>
              </a:rPr>
              <a:t> 	Sustancias espontáneamente inflamables</a:t>
            </a:r>
          </a:p>
          <a:p>
            <a:pPr marL="487363" defTabSz="1135063" eaLnBrk="1" hangingPunct="1">
              <a:buFontTx/>
              <a:buNone/>
              <a:defRPr/>
            </a:pPr>
            <a:r>
              <a:rPr lang="es-MX" sz="2400" b="1" smtClean="0">
                <a:latin typeface="Arial" charset="0"/>
                <a:cs typeface="+mn-cs"/>
              </a:rPr>
              <a:t>4.3</a:t>
            </a:r>
            <a:r>
              <a:rPr lang="es-MX" sz="2400" smtClean="0">
                <a:latin typeface="Arial" charset="0"/>
                <a:cs typeface="+mn-cs"/>
              </a:rPr>
              <a:t> 	Sustancias que en contacto con el agua despide         	gases inflamables</a:t>
            </a:r>
            <a:endParaRPr lang="es-ES" sz="2400" smtClean="0">
              <a:latin typeface="Arial" charset="0"/>
              <a:cs typeface="+mn-cs"/>
            </a:endParaRPr>
          </a:p>
        </p:txBody>
      </p:sp>
      <p:pic>
        <p:nvPicPr>
          <p:cNvPr id="307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67200"/>
            <a:ext cx="1862138"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267200"/>
            <a:ext cx="1905000" cy="1893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267200"/>
            <a:ext cx="1828800" cy="17954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34" name="Rectangle 14"/>
          <p:cNvSpPr>
            <a:spLocks noGrp="1" noChangeArrowheads="1"/>
          </p:cNvSpPr>
          <p:nvPr>
            <p:ph type="title"/>
          </p:nvPr>
        </p:nvSpPr>
        <p:spPr>
          <a:xfrm>
            <a:off x="304800" y="76200"/>
            <a:ext cx="8534400" cy="1143000"/>
          </a:xfrm>
          <a:effectLst>
            <a:outerShdw blurRad="63500" dist="107763" dir="18900000" algn="ctr" rotWithShape="0">
              <a:schemeClr val="bg2">
                <a:alpha val="74998"/>
              </a:schemeClr>
            </a:outerShdw>
          </a:effectLst>
        </p:spPr>
        <p:txBody>
          <a:bodyPr/>
          <a:lstStyle/>
          <a:p>
            <a:pPr algn="l" eaLnBrk="1" hangingPunct="1">
              <a:defRPr/>
            </a:pPr>
            <a:r>
              <a:rPr lang="es-MX" sz="3200" smtClean="0">
                <a:solidFill>
                  <a:srgbClr val="FF9933"/>
                </a:solidFill>
                <a:latin typeface="Arial Black" charset="0"/>
                <a:cs typeface="+mj-cs"/>
              </a:rPr>
              <a:t>CLASE 4 – SÓLIDOS INFLAMABLES</a:t>
            </a:r>
            <a:endParaRPr lang="es-ES" sz="3200" smtClean="0">
              <a:solidFill>
                <a:srgbClr val="FF9933"/>
              </a:solidFill>
              <a:latin typeface="Arial Black" charset="0"/>
              <a:cs typeface="+mj-cs"/>
            </a:endParaRPr>
          </a:p>
        </p:txBody>
      </p:sp>
      <p:sp>
        <p:nvSpPr>
          <p:cNvPr id="30735" name="Rectangle 15"/>
          <p:cNvSpPr>
            <a:spLocks noChangeArrowheads="1"/>
          </p:cNvSpPr>
          <p:nvPr/>
        </p:nvSpPr>
        <p:spPr bwMode="auto">
          <a:xfrm>
            <a:off x="152400" y="1219200"/>
            <a:ext cx="8839200" cy="228600"/>
          </a:xfrm>
          <a:prstGeom prst="rect">
            <a:avLst/>
          </a:prstGeom>
          <a:solidFill>
            <a:srgbClr val="FF9933"/>
          </a:solidFill>
          <a:ln w="9525">
            <a:solidFill>
              <a:schemeClr val="tx2"/>
            </a:solidFill>
            <a:miter lim="800000"/>
            <a:headEnd/>
            <a:tailEnd/>
          </a:ln>
          <a:effectLst>
            <a:outerShdw blurRad="63500" dist="107763" dir="18900000" algn="ctr" rotWithShape="0">
              <a:schemeClr val="bg2">
                <a:alpha val="74998"/>
              </a:schemeClr>
            </a:outerShdw>
          </a:effectLst>
        </p:spPr>
        <p:txBody>
          <a:bodyPr wrap="none" anchor="ctr"/>
          <a:lstStyle/>
          <a:p>
            <a:pPr>
              <a:buFontTx/>
              <a:buNone/>
              <a:defRPr/>
            </a:pPr>
            <a:endParaRPr lang="es-ES">
              <a:cs typeface="+mn-cs"/>
            </a:endParaRPr>
          </a:p>
        </p:txBody>
      </p:sp>
    </p:spTree>
    <p:extLst>
      <p:ext uri="{BB962C8B-B14F-4D97-AF65-F5344CB8AC3E}">
        <p14:creationId xmlns:p14="http://schemas.microsoft.com/office/powerpoint/2010/main" val="407150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33400" y="1676400"/>
            <a:ext cx="8305800" cy="2057400"/>
          </a:xfrm>
          <a:ln>
            <a:solidFill>
              <a:srgbClr val="00FFFF"/>
            </a:solidFill>
            <a:miter lim="800000"/>
            <a:headEnd/>
            <a:tailEnd/>
          </a:ln>
          <a:extLst>
            <a:ext uri="{909E8E84-426E-40dd-AFC4-6F175D3DCCD1}">
              <a14:hiddenFill xmlns:a14="http://schemas.microsoft.com/office/drawing/2010/main">
                <a:gradFill rotWithShape="0">
                  <a:gsLst>
                    <a:gs pos="0">
                      <a:srgbClr val="FF3300"/>
                    </a:gs>
                    <a:gs pos="100000">
                      <a:schemeClr val="bg1"/>
                    </a:gs>
                  </a:gsLst>
                  <a:lin ang="5400000" scaled="1"/>
                </a:gradFill>
              </a14:hiddenFill>
            </a:ext>
          </a:extLst>
        </p:spPr>
        <p:txBody>
          <a:bodyPr/>
          <a:lstStyle/>
          <a:p>
            <a:pPr defTabSz="1135063" eaLnBrk="1" hangingPunct="1">
              <a:lnSpc>
                <a:spcPct val="120000"/>
              </a:lnSpc>
              <a:buFontTx/>
              <a:buNone/>
              <a:defRPr/>
            </a:pPr>
            <a:r>
              <a:rPr lang="es-MX" sz="2400" b="1" smtClean="0">
                <a:latin typeface="Arial" charset="0"/>
                <a:cs typeface="+mn-cs"/>
              </a:rPr>
              <a:t>5.1</a:t>
            </a:r>
            <a:r>
              <a:rPr lang="es-MX" sz="2400" smtClean="0">
                <a:latin typeface="Arial" charset="0"/>
                <a:cs typeface="+mn-cs"/>
              </a:rPr>
              <a:t>	Sustancias que causa o contribuye a la combustión</a:t>
            </a:r>
          </a:p>
          <a:p>
            <a:pPr defTabSz="1135063" eaLnBrk="1" hangingPunct="1">
              <a:lnSpc>
                <a:spcPct val="120000"/>
              </a:lnSpc>
              <a:buFontTx/>
              <a:buNone/>
              <a:defRPr/>
            </a:pPr>
            <a:r>
              <a:rPr lang="es-MX" sz="2400" b="1" smtClean="0">
                <a:latin typeface="Arial" charset="0"/>
                <a:cs typeface="+mn-cs"/>
              </a:rPr>
              <a:t>5.2</a:t>
            </a:r>
            <a:r>
              <a:rPr lang="es-MX" sz="2400" smtClean="0">
                <a:latin typeface="Arial" charset="0"/>
                <a:cs typeface="+mn-cs"/>
              </a:rPr>
              <a:t>	Peróxidos Orgánicos – Compuestos orgánicos 	oxidantes capaces de descomponerse en forma 	explosiva o son sensibles al calor o fricción</a:t>
            </a:r>
          </a:p>
          <a:p>
            <a:pPr defTabSz="1135063" eaLnBrk="1" hangingPunct="1">
              <a:buFontTx/>
              <a:buNone/>
              <a:defRPr/>
            </a:pPr>
            <a:endParaRPr lang="es-ES" sz="2400" smtClean="0">
              <a:latin typeface="Arial" charset="0"/>
              <a:cs typeface="+mn-cs"/>
            </a:endParaRPr>
          </a:p>
        </p:txBody>
      </p:sp>
      <p:pic>
        <p:nvPicPr>
          <p:cNvPr id="317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038600"/>
            <a:ext cx="1981200" cy="1958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4038600"/>
            <a:ext cx="1933575"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57" name="Rectangle 13"/>
          <p:cNvSpPr>
            <a:spLocks noGrp="1" noChangeArrowheads="1"/>
          </p:cNvSpPr>
          <p:nvPr>
            <p:ph type="title"/>
          </p:nvPr>
        </p:nvSpPr>
        <p:spPr>
          <a:xfrm>
            <a:off x="304800" y="76200"/>
            <a:ext cx="8534400" cy="1143000"/>
          </a:xfrm>
          <a:effectLst>
            <a:outerShdw blurRad="63500" dist="107763" dir="18900000" algn="ctr" rotWithShape="0">
              <a:schemeClr val="bg2">
                <a:alpha val="74998"/>
              </a:schemeClr>
            </a:outerShdw>
          </a:effectLst>
        </p:spPr>
        <p:txBody>
          <a:bodyPr/>
          <a:lstStyle/>
          <a:p>
            <a:pPr algn="l" eaLnBrk="1" hangingPunct="1">
              <a:defRPr/>
            </a:pPr>
            <a:r>
              <a:rPr lang="es-MX" sz="3200" smtClean="0">
                <a:solidFill>
                  <a:srgbClr val="FF9933"/>
                </a:solidFill>
                <a:latin typeface="Arial Black" charset="0"/>
                <a:cs typeface="+mj-cs"/>
              </a:rPr>
              <a:t>CLASE 5 – OXIDANTES – PERÓXIDOS ORGANICOS</a:t>
            </a:r>
            <a:endParaRPr lang="es-ES" sz="3200" smtClean="0">
              <a:solidFill>
                <a:srgbClr val="FF9933"/>
              </a:solidFill>
              <a:latin typeface="Arial Black" charset="0"/>
              <a:cs typeface="+mj-cs"/>
            </a:endParaRPr>
          </a:p>
        </p:txBody>
      </p:sp>
      <p:sp>
        <p:nvSpPr>
          <p:cNvPr id="31758" name="Rectangle 14"/>
          <p:cNvSpPr>
            <a:spLocks noChangeArrowheads="1"/>
          </p:cNvSpPr>
          <p:nvPr/>
        </p:nvSpPr>
        <p:spPr bwMode="auto">
          <a:xfrm>
            <a:off x="152400" y="1219200"/>
            <a:ext cx="8839200" cy="228600"/>
          </a:xfrm>
          <a:prstGeom prst="rect">
            <a:avLst/>
          </a:prstGeom>
          <a:solidFill>
            <a:srgbClr val="FF9933"/>
          </a:solidFill>
          <a:ln w="9525">
            <a:solidFill>
              <a:schemeClr val="tx2"/>
            </a:solidFill>
            <a:miter lim="800000"/>
            <a:headEnd/>
            <a:tailEnd/>
          </a:ln>
          <a:effectLst>
            <a:outerShdw blurRad="63500" dist="107763" dir="18900000" algn="ctr" rotWithShape="0">
              <a:schemeClr val="bg2">
                <a:alpha val="74998"/>
              </a:schemeClr>
            </a:outerShdw>
          </a:effectLst>
        </p:spPr>
        <p:txBody>
          <a:bodyPr wrap="none" anchor="ctr"/>
          <a:lstStyle/>
          <a:p>
            <a:pPr>
              <a:buFontTx/>
              <a:buNone/>
              <a:defRPr/>
            </a:pPr>
            <a:endParaRPr lang="es-ES">
              <a:cs typeface="+mn-cs"/>
            </a:endParaRPr>
          </a:p>
        </p:txBody>
      </p:sp>
    </p:spTree>
    <p:extLst>
      <p:ext uri="{BB962C8B-B14F-4D97-AF65-F5344CB8AC3E}">
        <p14:creationId xmlns:p14="http://schemas.microsoft.com/office/powerpoint/2010/main" val="3373094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33400" y="1981200"/>
            <a:ext cx="8305800" cy="1371600"/>
          </a:xfrm>
          <a:ln>
            <a:solidFill>
              <a:srgbClr val="00FFFF"/>
            </a:solidFill>
            <a:miter lim="800000"/>
            <a:headEnd/>
            <a:tailEnd/>
          </a:ln>
          <a:extLst>
            <a:ext uri="{909E8E84-426E-40dd-AFC4-6F175D3DCCD1}">
              <a14:hiddenFill xmlns:a14="http://schemas.microsoft.com/office/drawing/2010/main">
                <a:gradFill rotWithShape="0">
                  <a:gsLst>
                    <a:gs pos="0">
                      <a:srgbClr val="FF3300"/>
                    </a:gs>
                    <a:gs pos="100000">
                      <a:schemeClr val="bg1"/>
                    </a:gs>
                  </a:gsLst>
                  <a:lin ang="5400000" scaled="1"/>
                </a:gradFill>
              </a14:hiddenFill>
            </a:ext>
          </a:extLst>
        </p:spPr>
        <p:txBody>
          <a:bodyPr/>
          <a:lstStyle/>
          <a:p>
            <a:pPr defTabSz="1135063" eaLnBrk="1" hangingPunct="1">
              <a:buFontTx/>
              <a:buNone/>
              <a:defRPr/>
            </a:pPr>
            <a:r>
              <a:rPr lang="es-MX" sz="2400" b="1" smtClean="0">
                <a:latin typeface="Arial" charset="0"/>
                <a:cs typeface="+mn-cs"/>
              </a:rPr>
              <a:t>6.1</a:t>
            </a:r>
            <a:r>
              <a:rPr lang="es-MX" sz="2400" smtClean="0">
                <a:latin typeface="Arial" charset="0"/>
                <a:cs typeface="+mn-cs"/>
              </a:rPr>
              <a:t> 	Sustancias Venenosa  por inhalación, ingestión o 	contacto dérmico</a:t>
            </a:r>
          </a:p>
          <a:p>
            <a:pPr defTabSz="1135063" eaLnBrk="1" hangingPunct="1">
              <a:buFontTx/>
              <a:buNone/>
              <a:defRPr/>
            </a:pPr>
            <a:r>
              <a:rPr lang="es-MX" sz="2400" b="1" smtClean="0">
                <a:latin typeface="Arial" charset="0"/>
                <a:cs typeface="+mn-cs"/>
              </a:rPr>
              <a:t>6.2</a:t>
            </a:r>
            <a:r>
              <a:rPr lang="es-MX" sz="2400" smtClean="0">
                <a:latin typeface="Arial" charset="0"/>
                <a:cs typeface="+mn-cs"/>
              </a:rPr>
              <a:t>	Sustancias Infecciosas</a:t>
            </a:r>
            <a:endParaRPr lang="es-ES" sz="2400" smtClean="0">
              <a:latin typeface="Arial" charset="0"/>
              <a:cs typeface="+mn-cs"/>
            </a:endParaRPr>
          </a:p>
        </p:txBody>
      </p:sp>
      <p:pic>
        <p:nvPicPr>
          <p:cNvPr id="327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6200"/>
            <a:ext cx="2057400" cy="2012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3962400"/>
            <a:ext cx="1905000" cy="1844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038600"/>
            <a:ext cx="1828800" cy="1785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781" name="Rectangle 13"/>
          <p:cNvSpPr>
            <a:spLocks noGrp="1" noChangeArrowheads="1"/>
          </p:cNvSpPr>
          <p:nvPr>
            <p:ph type="title"/>
          </p:nvPr>
        </p:nvSpPr>
        <p:spPr>
          <a:xfrm>
            <a:off x="304800" y="76200"/>
            <a:ext cx="8534400" cy="1143000"/>
          </a:xfrm>
          <a:effectLst>
            <a:outerShdw blurRad="63500" dist="107763" dir="18900000" algn="ctr" rotWithShape="0">
              <a:schemeClr val="bg2">
                <a:alpha val="74998"/>
              </a:schemeClr>
            </a:outerShdw>
          </a:effectLst>
        </p:spPr>
        <p:txBody>
          <a:bodyPr/>
          <a:lstStyle/>
          <a:p>
            <a:pPr algn="l" eaLnBrk="1" hangingPunct="1">
              <a:defRPr/>
            </a:pPr>
            <a:r>
              <a:rPr lang="es-MX" sz="3200" smtClean="0">
                <a:solidFill>
                  <a:srgbClr val="FF9933"/>
                </a:solidFill>
                <a:latin typeface="Arial Black" charset="0"/>
                <a:cs typeface="+mj-cs"/>
              </a:rPr>
              <a:t>CLASE 6 – SUSTANCIAS VENENOSAS SUSTANCIAS INFECCIOSAS</a:t>
            </a:r>
            <a:endParaRPr lang="es-ES" sz="3200" smtClean="0">
              <a:solidFill>
                <a:srgbClr val="FF9933"/>
              </a:solidFill>
              <a:latin typeface="Arial Black" charset="0"/>
              <a:cs typeface="+mj-cs"/>
            </a:endParaRPr>
          </a:p>
        </p:txBody>
      </p:sp>
      <p:sp>
        <p:nvSpPr>
          <p:cNvPr id="32782" name="Rectangle 14"/>
          <p:cNvSpPr>
            <a:spLocks noChangeArrowheads="1"/>
          </p:cNvSpPr>
          <p:nvPr/>
        </p:nvSpPr>
        <p:spPr bwMode="auto">
          <a:xfrm>
            <a:off x="152400" y="1219200"/>
            <a:ext cx="8839200" cy="228600"/>
          </a:xfrm>
          <a:prstGeom prst="rect">
            <a:avLst/>
          </a:prstGeom>
          <a:solidFill>
            <a:srgbClr val="FF9933"/>
          </a:solidFill>
          <a:ln w="9525">
            <a:solidFill>
              <a:schemeClr val="tx2"/>
            </a:solidFill>
            <a:miter lim="800000"/>
            <a:headEnd/>
            <a:tailEnd/>
          </a:ln>
          <a:effectLst>
            <a:outerShdw blurRad="63500" dist="107763" dir="18900000" algn="ctr" rotWithShape="0">
              <a:schemeClr val="bg2">
                <a:alpha val="74998"/>
              </a:schemeClr>
            </a:outerShdw>
          </a:effectLst>
        </p:spPr>
        <p:txBody>
          <a:bodyPr wrap="none" anchor="ctr"/>
          <a:lstStyle/>
          <a:p>
            <a:pPr>
              <a:buFontTx/>
              <a:buNone/>
              <a:defRPr/>
            </a:pPr>
            <a:endParaRPr lang="es-ES">
              <a:cs typeface="+mn-cs"/>
            </a:endParaRPr>
          </a:p>
        </p:txBody>
      </p:sp>
    </p:spTree>
    <p:extLst>
      <p:ext uri="{BB962C8B-B14F-4D97-AF65-F5344CB8AC3E}">
        <p14:creationId xmlns:p14="http://schemas.microsoft.com/office/powerpoint/2010/main" val="109389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376808" y="1772816"/>
            <a:ext cx="8515672" cy="2592288"/>
          </a:xfrm>
          <a:ln>
            <a:solidFill>
              <a:srgbClr val="00FFFF"/>
            </a:solidFill>
            <a:miter lim="800000"/>
            <a:headEnd/>
            <a:tailEnd/>
          </a:ln>
          <a:extLst>
            <a:ext uri="{909E8E84-426E-40dd-AFC4-6F175D3DCCD1}">
              <a14:hiddenFill xmlns:a14="http://schemas.microsoft.com/office/drawing/2010/main">
                <a:gradFill rotWithShape="0">
                  <a:gsLst>
                    <a:gs pos="0">
                      <a:srgbClr val="FF3300"/>
                    </a:gs>
                    <a:gs pos="100000">
                      <a:schemeClr val="bg1"/>
                    </a:gs>
                  </a:gsLst>
                  <a:lin ang="5400000" scaled="1"/>
                </a:gradFill>
              </a14:hiddenFill>
            </a:ext>
          </a:extLst>
        </p:spPr>
        <p:txBody>
          <a:bodyPr>
            <a:normAutofit/>
          </a:bodyPr>
          <a:lstStyle/>
          <a:p>
            <a:pPr marL="1588" indent="-1588" algn="just" defTabSz="1135063">
              <a:buNone/>
              <a:tabLst>
                <a:tab pos="377825" algn="l"/>
              </a:tabLst>
              <a:defRPr/>
            </a:pPr>
            <a:r>
              <a:rPr lang="es-CL" sz="2400" dirty="0" smtClean="0">
                <a:latin typeface="Arial Narrow" charset="0"/>
              </a:rPr>
              <a:t>Son </a:t>
            </a:r>
            <a:r>
              <a:rPr lang="es-CL" sz="2400" dirty="0">
                <a:latin typeface="Arial Narrow" charset="0"/>
              </a:rPr>
              <a:t>sustancias que emiten partículas y radiaciones capaces de provocar daños en las células de tejidos. Incluyen los combustibles nucleares, isótopos radiactivos y todos los compuestos que contienen materiales radiactivos. Uranio, torio y en general todos los emisores de partículas a, b y radiaciones nucleares g.</a:t>
            </a:r>
          </a:p>
          <a:p>
            <a:pPr marL="1588" indent="-1588" defTabSz="1135063" eaLnBrk="1" hangingPunct="1">
              <a:buFontTx/>
              <a:buNone/>
              <a:tabLst>
                <a:tab pos="377825" algn="l"/>
              </a:tabLst>
              <a:defRPr/>
            </a:pPr>
            <a:endParaRPr lang="es-ES" sz="2000" dirty="0" smtClean="0">
              <a:latin typeface="Arial" charset="0"/>
              <a:cs typeface="+mn-cs"/>
            </a:endParaRPr>
          </a:p>
          <a:p>
            <a:pPr marL="1588" indent="-1588" defTabSz="1135063" eaLnBrk="1" hangingPunct="1">
              <a:buFontTx/>
              <a:buNone/>
              <a:tabLst>
                <a:tab pos="377825" algn="l"/>
              </a:tabLst>
              <a:defRPr/>
            </a:pPr>
            <a:endParaRPr lang="es-ES" sz="2000" dirty="0" smtClean="0">
              <a:latin typeface="Arial" charset="0"/>
              <a:cs typeface="+mn-cs"/>
            </a:endParaRPr>
          </a:p>
        </p:txBody>
      </p:sp>
      <p:pic>
        <p:nvPicPr>
          <p:cNvPr id="3380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023072"/>
            <a:ext cx="1905000" cy="185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805" name="Rectangle 13"/>
          <p:cNvSpPr>
            <a:spLocks noGrp="1" noChangeArrowheads="1"/>
          </p:cNvSpPr>
          <p:nvPr>
            <p:ph type="title"/>
          </p:nvPr>
        </p:nvSpPr>
        <p:spPr>
          <a:xfrm>
            <a:off x="304800" y="76200"/>
            <a:ext cx="8534400" cy="1143000"/>
          </a:xfrm>
          <a:effectLst>
            <a:outerShdw blurRad="63500" dist="107763" dir="18900000" algn="ctr" rotWithShape="0">
              <a:schemeClr val="bg2">
                <a:alpha val="74998"/>
              </a:schemeClr>
            </a:outerShdw>
          </a:effectLst>
        </p:spPr>
        <p:txBody>
          <a:bodyPr/>
          <a:lstStyle/>
          <a:p>
            <a:pPr algn="l" eaLnBrk="1" hangingPunct="1">
              <a:defRPr/>
            </a:pPr>
            <a:r>
              <a:rPr lang="es-MX" sz="3100" smtClean="0">
                <a:solidFill>
                  <a:srgbClr val="FF9933"/>
                </a:solidFill>
                <a:latin typeface="Arial Black" charset="0"/>
                <a:cs typeface="+mj-cs"/>
              </a:rPr>
              <a:t>CLASE 7 – MATERIALES RADIACTIVOS</a:t>
            </a:r>
            <a:endParaRPr lang="es-ES" sz="3100" smtClean="0">
              <a:solidFill>
                <a:srgbClr val="FF9933"/>
              </a:solidFill>
              <a:latin typeface="Arial Black" charset="0"/>
              <a:cs typeface="+mj-cs"/>
            </a:endParaRPr>
          </a:p>
        </p:txBody>
      </p:sp>
      <p:sp>
        <p:nvSpPr>
          <p:cNvPr id="33806" name="Rectangle 14"/>
          <p:cNvSpPr>
            <a:spLocks noChangeArrowheads="1"/>
          </p:cNvSpPr>
          <p:nvPr/>
        </p:nvSpPr>
        <p:spPr bwMode="auto">
          <a:xfrm>
            <a:off x="152400" y="1219200"/>
            <a:ext cx="8839200" cy="228600"/>
          </a:xfrm>
          <a:prstGeom prst="rect">
            <a:avLst/>
          </a:prstGeom>
          <a:solidFill>
            <a:srgbClr val="FF9933"/>
          </a:solidFill>
          <a:ln w="9525">
            <a:solidFill>
              <a:schemeClr val="tx2"/>
            </a:solidFill>
            <a:miter lim="800000"/>
            <a:headEnd/>
            <a:tailEnd/>
          </a:ln>
          <a:effectLst>
            <a:outerShdw blurRad="63500" dist="107763" dir="18900000" algn="ctr" rotWithShape="0">
              <a:schemeClr val="bg2">
                <a:alpha val="74998"/>
              </a:schemeClr>
            </a:outerShdw>
          </a:effectLst>
        </p:spPr>
        <p:txBody>
          <a:bodyPr wrap="none" anchor="ctr"/>
          <a:lstStyle/>
          <a:p>
            <a:pPr>
              <a:buFontTx/>
              <a:buNone/>
              <a:defRPr/>
            </a:pPr>
            <a:endParaRPr lang="es-ES">
              <a:cs typeface="+mn-cs"/>
            </a:endParaRPr>
          </a:p>
        </p:txBody>
      </p:sp>
    </p:spTree>
    <p:extLst>
      <p:ext uri="{BB962C8B-B14F-4D97-AF65-F5344CB8AC3E}">
        <p14:creationId xmlns:p14="http://schemas.microsoft.com/office/powerpoint/2010/main" val="381320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79512" y="980728"/>
            <a:ext cx="8856984" cy="1754327"/>
          </a:xfrm>
          <a:prstGeom prst="rect">
            <a:avLst/>
          </a:prstGeom>
          <a:noFill/>
        </p:spPr>
        <p:txBody>
          <a:bodyPr wrap="square" rtlCol="0">
            <a:spAutoFit/>
          </a:bodyPr>
          <a:lstStyle/>
          <a:p>
            <a:r>
              <a:rPr lang="es-ES" dirty="0" smtClean="0"/>
              <a:t>Es una responsabilidad del Gobierno Central y de las Autoridades Locales formular e implementar las regulaciones apropiadas que reglamenten los principales aspectos del manejo y almacenamiento de sustancias que puedan ser peligrosas a la salud humana y al medio ambiente. </a:t>
            </a:r>
          </a:p>
          <a:p>
            <a:endParaRPr lang="es-ES" dirty="0"/>
          </a:p>
          <a:p>
            <a:r>
              <a:rPr lang="es-ES" dirty="0" smtClean="0"/>
              <a:t>Este marco legal debe incluir leyes y regulaciones que cubran lo siguiente:</a:t>
            </a:r>
            <a:endParaRPr lang="es-ES" dirty="0"/>
          </a:p>
        </p:txBody>
      </p:sp>
      <p:sp>
        <p:nvSpPr>
          <p:cNvPr id="9" name="CuadroTexto 8"/>
          <p:cNvSpPr txBox="1"/>
          <p:nvPr/>
        </p:nvSpPr>
        <p:spPr>
          <a:xfrm>
            <a:off x="179512" y="260648"/>
            <a:ext cx="4896544" cy="461665"/>
          </a:xfrm>
          <a:prstGeom prst="rect">
            <a:avLst/>
          </a:prstGeom>
          <a:noFill/>
        </p:spPr>
        <p:txBody>
          <a:bodyPr wrap="square" rtlCol="0">
            <a:spAutoFit/>
          </a:bodyPr>
          <a:lstStyle/>
          <a:p>
            <a:r>
              <a:rPr lang="es-ES" sz="2400" dirty="0" smtClean="0"/>
              <a:t>Principales aspectos a reglamentar</a:t>
            </a:r>
            <a:endParaRPr lang="es-ES" sz="2400" dirty="0"/>
          </a:p>
        </p:txBody>
      </p:sp>
      <p:pic>
        <p:nvPicPr>
          <p:cNvPr id="3" name="Imagen 2"/>
          <p:cNvPicPr>
            <a:picLocks noChangeAspect="1"/>
          </p:cNvPicPr>
          <p:nvPr/>
        </p:nvPicPr>
        <p:blipFill>
          <a:blip r:embed="rId3"/>
          <a:stretch>
            <a:fillRect/>
          </a:stretch>
        </p:blipFill>
        <p:spPr>
          <a:xfrm>
            <a:off x="0" y="2780928"/>
            <a:ext cx="9144000" cy="4080735"/>
          </a:xfrm>
          <a:prstGeom prst="rect">
            <a:avLst/>
          </a:prstGeom>
        </p:spPr>
      </p:pic>
      <p:sp>
        <p:nvSpPr>
          <p:cNvPr id="10" name="7 CuadroTexto"/>
          <p:cNvSpPr txBox="1"/>
          <p:nvPr/>
        </p:nvSpPr>
        <p:spPr>
          <a:xfrm>
            <a:off x="107504" y="2848868"/>
            <a:ext cx="8358246" cy="2308324"/>
          </a:xfrm>
          <a:prstGeom prst="rect">
            <a:avLst/>
          </a:prstGeom>
          <a:noFill/>
        </p:spPr>
        <p:txBody>
          <a:bodyPr wrap="square" rtlCol="0">
            <a:spAutoFit/>
          </a:bodyPr>
          <a:lstStyle/>
          <a:p>
            <a:pPr marL="342900" indent="-342900">
              <a:buFont typeface="+mj-lt"/>
              <a:buAutoNum type="arabicPeriod"/>
            </a:pPr>
            <a:r>
              <a:rPr lang="es-ES" sz="1600" dirty="0" smtClean="0">
                <a:solidFill>
                  <a:srgbClr val="000090"/>
                </a:solidFill>
              </a:rPr>
              <a:t>Planes reguladores, infraestructura y protección ambiental</a:t>
            </a:r>
          </a:p>
          <a:p>
            <a:pPr marL="342900" indent="-342900">
              <a:buFont typeface="+mj-lt"/>
              <a:buAutoNum type="arabicPeriod"/>
            </a:pPr>
            <a:endParaRPr lang="es-ES" sz="1600" dirty="0" smtClean="0">
              <a:solidFill>
                <a:srgbClr val="000090"/>
              </a:solidFill>
            </a:endParaRPr>
          </a:p>
          <a:p>
            <a:pPr marL="342900" indent="-342900">
              <a:buFont typeface="+mj-lt"/>
              <a:buAutoNum type="arabicPeriod"/>
            </a:pPr>
            <a:r>
              <a:rPr lang="es-ES" sz="1600" dirty="0" smtClean="0">
                <a:solidFill>
                  <a:srgbClr val="000090"/>
                </a:solidFill>
              </a:rPr>
              <a:t>Regulaciones respecto a construcciones</a:t>
            </a:r>
          </a:p>
          <a:p>
            <a:pPr marL="342900" indent="-342900">
              <a:buFont typeface="+mj-lt"/>
              <a:buAutoNum type="arabicPeriod"/>
            </a:pPr>
            <a:endParaRPr lang="es-ES" sz="1600" dirty="0" smtClean="0">
              <a:solidFill>
                <a:srgbClr val="000090"/>
              </a:solidFill>
            </a:endParaRPr>
          </a:p>
          <a:p>
            <a:pPr marL="342900" indent="-342900">
              <a:buFont typeface="+mj-lt"/>
              <a:buAutoNum type="arabicPeriod"/>
            </a:pPr>
            <a:r>
              <a:rPr lang="es-ES" sz="1600" dirty="0" smtClean="0">
                <a:solidFill>
                  <a:srgbClr val="000090"/>
                </a:solidFill>
              </a:rPr>
              <a:t>Precauciones respecto a se</a:t>
            </a:r>
            <a:r>
              <a:rPr lang="es-ES" sz="1600" dirty="0" smtClean="0">
                <a:solidFill>
                  <a:srgbClr val="FFFFFF"/>
                </a:solidFill>
              </a:rPr>
              <a:t>guridad e incendi</a:t>
            </a:r>
            <a:r>
              <a:rPr lang="es-ES" sz="1600" dirty="0" smtClean="0">
                <a:solidFill>
                  <a:srgbClr val="000090"/>
                </a:solidFill>
              </a:rPr>
              <a:t>os</a:t>
            </a:r>
          </a:p>
          <a:p>
            <a:pPr marL="342900" indent="-342900">
              <a:buFont typeface="+mj-lt"/>
              <a:buAutoNum type="arabicPeriod"/>
            </a:pPr>
            <a:endParaRPr lang="es-ES" sz="1600" dirty="0" smtClean="0">
              <a:solidFill>
                <a:srgbClr val="000090"/>
              </a:solidFill>
            </a:endParaRPr>
          </a:p>
          <a:p>
            <a:pPr marL="342900" indent="-342900">
              <a:buFont typeface="+mj-lt"/>
              <a:buAutoNum type="arabicPeriod"/>
            </a:pPr>
            <a:r>
              <a:rPr lang="es-ES" sz="1600" dirty="0" smtClean="0">
                <a:solidFill>
                  <a:srgbClr val="000090"/>
                </a:solidFill>
              </a:rPr>
              <a:t>Regulaciones para </a:t>
            </a:r>
            <a:r>
              <a:rPr lang="es-ES" sz="1600" dirty="0" smtClean="0">
                <a:solidFill>
                  <a:schemeClr val="bg1"/>
                </a:solidFill>
              </a:rPr>
              <a:t>el transporte, clasificación, empaque </a:t>
            </a:r>
            <a:r>
              <a:rPr lang="es-ES" sz="1600" dirty="0" smtClean="0">
                <a:solidFill>
                  <a:srgbClr val="000090"/>
                </a:solidFill>
              </a:rPr>
              <a:t>y etiq</a:t>
            </a:r>
            <a:r>
              <a:rPr lang="es-ES" sz="1600" dirty="0" smtClean="0">
                <a:solidFill>
                  <a:srgbClr val="FFFFFF"/>
                </a:solidFill>
              </a:rPr>
              <a:t>uetad</a:t>
            </a:r>
            <a:r>
              <a:rPr lang="es-ES" sz="1600" dirty="0" smtClean="0">
                <a:solidFill>
                  <a:srgbClr val="000090"/>
                </a:solidFill>
              </a:rPr>
              <a:t>o de sustancias peligrosas</a:t>
            </a:r>
          </a:p>
          <a:p>
            <a:pPr marL="342900" indent="-342900">
              <a:buFont typeface="+mj-lt"/>
              <a:buAutoNum type="arabicPeriod"/>
            </a:pPr>
            <a:endParaRPr lang="es-ES" sz="1600" dirty="0" smtClean="0">
              <a:solidFill>
                <a:srgbClr val="000090"/>
              </a:solidFill>
            </a:endParaRPr>
          </a:p>
          <a:p>
            <a:pPr marL="342900" indent="-342900">
              <a:buFont typeface="+mj-lt"/>
              <a:buAutoNum type="arabicPeriod"/>
            </a:pPr>
            <a:r>
              <a:rPr lang="es-ES" sz="1600" dirty="0" smtClean="0">
                <a:solidFill>
                  <a:srgbClr val="000090"/>
                </a:solidFill>
              </a:rPr>
              <a:t>Planific</a:t>
            </a:r>
            <a:r>
              <a:rPr lang="es-ES" sz="1600" dirty="0" smtClean="0">
                <a:solidFill>
                  <a:schemeClr val="bg1"/>
                </a:solidFill>
              </a:rPr>
              <a:t>ación</a:t>
            </a:r>
            <a:r>
              <a:rPr lang="es-ES" sz="1600" dirty="0" smtClean="0">
                <a:solidFill>
                  <a:srgbClr val="FFFFFF"/>
                </a:solidFill>
              </a:rPr>
              <a:t>, notificación  y respuesta de em</a:t>
            </a:r>
            <a:r>
              <a:rPr lang="es-ES" sz="1600" dirty="0" smtClean="0">
                <a:solidFill>
                  <a:srgbClr val="000090"/>
                </a:solidFill>
              </a:rPr>
              <a:t>ergencias</a:t>
            </a:r>
          </a:p>
        </p:txBody>
      </p:sp>
    </p:spTree>
    <p:extLst>
      <p:ext uri="{BB962C8B-B14F-4D97-AF65-F5344CB8AC3E}">
        <p14:creationId xmlns:p14="http://schemas.microsoft.com/office/powerpoint/2010/main" val="3758944359"/>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533400" y="1981200"/>
            <a:ext cx="8305800" cy="1143000"/>
          </a:xfrm>
          <a:ln>
            <a:solidFill>
              <a:srgbClr val="00FFFF"/>
            </a:solidFill>
            <a:miter lim="800000"/>
            <a:headEnd/>
            <a:tailEnd/>
          </a:ln>
          <a:extLst>
            <a:ext uri="{909E8E84-426E-40dd-AFC4-6F175D3DCCD1}">
              <a14:hiddenFill xmlns:a14="http://schemas.microsoft.com/office/drawing/2010/main">
                <a:gradFill rotWithShape="0">
                  <a:gsLst>
                    <a:gs pos="0">
                      <a:srgbClr val="FF3300"/>
                    </a:gs>
                    <a:gs pos="100000">
                      <a:schemeClr val="bg1"/>
                    </a:gs>
                  </a:gsLst>
                  <a:lin ang="5400000" scaled="1"/>
                </a:gradFill>
              </a14:hiddenFill>
            </a:ext>
          </a:extLst>
        </p:spPr>
        <p:txBody>
          <a:bodyPr/>
          <a:lstStyle/>
          <a:p>
            <a:pPr marL="1588" indent="-1588" defTabSz="1135063" eaLnBrk="1" hangingPunct="1">
              <a:lnSpc>
                <a:spcPct val="120000"/>
              </a:lnSpc>
              <a:buFontTx/>
              <a:buNone/>
              <a:defRPr/>
            </a:pPr>
            <a:r>
              <a:rPr lang="es-MX" sz="2400" smtClean="0">
                <a:latin typeface="Arial" charset="0"/>
                <a:cs typeface="+mn-cs"/>
              </a:rPr>
              <a:t>Sustancia que causa una necrosis visible de piel o corroe el acero o el auminio </a:t>
            </a:r>
            <a:endParaRPr lang="es-ES" sz="2400" smtClean="0">
              <a:latin typeface="Arial" charset="0"/>
              <a:cs typeface="+mn-cs"/>
            </a:endParaRPr>
          </a:p>
        </p:txBody>
      </p:sp>
      <p:pic>
        <p:nvPicPr>
          <p:cNvPr id="348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581400"/>
            <a:ext cx="2333625"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6" name="Rectangle 10"/>
          <p:cNvSpPr>
            <a:spLocks noGrp="1" noChangeArrowheads="1"/>
          </p:cNvSpPr>
          <p:nvPr>
            <p:ph type="title"/>
          </p:nvPr>
        </p:nvSpPr>
        <p:spPr>
          <a:xfrm>
            <a:off x="304800" y="76200"/>
            <a:ext cx="8534400" cy="1143000"/>
          </a:xfrm>
          <a:effectLst>
            <a:outerShdw blurRad="63500" dist="107763" dir="18900000" algn="ctr" rotWithShape="0">
              <a:schemeClr val="bg2">
                <a:alpha val="74998"/>
              </a:schemeClr>
            </a:outerShdw>
          </a:effectLst>
        </p:spPr>
        <p:txBody>
          <a:bodyPr/>
          <a:lstStyle/>
          <a:p>
            <a:pPr algn="l" eaLnBrk="1" hangingPunct="1">
              <a:defRPr/>
            </a:pPr>
            <a:r>
              <a:rPr lang="es-MX" sz="3100" smtClean="0">
                <a:solidFill>
                  <a:srgbClr val="FF9933"/>
                </a:solidFill>
                <a:latin typeface="Arial Black" charset="0"/>
                <a:cs typeface="+mj-cs"/>
              </a:rPr>
              <a:t>CLASE 8  – SUSTANCIAS CORROSIVAS</a:t>
            </a:r>
            <a:endParaRPr lang="es-ES" sz="3100" smtClean="0">
              <a:solidFill>
                <a:srgbClr val="FF9933"/>
              </a:solidFill>
              <a:latin typeface="Arial Black" charset="0"/>
              <a:cs typeface="+mj-cs"/>
            </a:endParaRPr>
          </a:p>
        </p:txBody>
      </p:sp>
      <p:sp>
        <p:nvSpPr>
          <p:cNvPr id="34827" name="Rectangle 11"/>
          <p:cNvSpPr>
            <a:spLocks noChangeArrowheads="1"/>
          </p:cNvSpPr>
          <p:nvPr/>
        </p:nvSpPr>
        <p:spPr bwMode="auto">
          <a:xfrm>
            <a:off x="152400" y="1219200"/>
            <a:ext cx="8839200" cy="228600"/>
          </a:xfrm>
          <a:prstGeom prst="rect">
            <a:avLst/>
          </a:prstGeom>
          <a:solidFill>
            <a:srgbClr val="FF9933"/>
          </a:solidFill>
          <a:ln w="9525">
            <a:solidFill>
              <a:schemeClr val="tx2"/>
            </a:solidFill>
            <a:miter lim="800000"/>
            <a:headEnd/>
            <a:tailEnd/>
          </a:ln>
          <a:effectLst>
            <a:outerShdw blurRad="63500" dist="107763" dir="18900000" algn="ctr" rotWithShape="0">
              <a:schemeClr val="bg2">
                <a:alpha val="74998"/>
              </a:schemeClr>
            </a:outerShdw>
          </a:effectLst>
        </p:spPr>
        <p:txBody>
          <a:bodyPr wrap="none" anchor="ctr"/>
          <a:lstStyle/>
          <a:p>
            <a:pPr>
              <a:buFontTx/>
              <a:buNone/>
              <a:defRPr/>
            </a:pPr>
            <a:endParaRPr lang="es-ES">
              <a:cs typeface="+mn-cs"/>
            </a:endParaRPr>
          </a:p>
        </p:txBody>
      </p:sp>
    </p:spTree>
    <p:extLst>
      <p:ext uri="{BB962C8B-B14F-4D97-AF65-F5344CB8AC3E}">
        <p14:creationId xmlns:p14="http://schemas.microsoft.com/office/powerpoint/2010/main" val="299298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33400" y="1981200"/>
            <a:ext cx="8305800" cy="1905000"/>
          </a:xfrm>
          <a:ln>
            <a:solidFill>
              <a:srgbClr val="00FFFF"/>
            </a:solidFill>
            <a:miter lim="800000"/>
            <a:headEnd/>
            <a:tailEnd/>
          </a:ln>
          <a:extLst>
            <a:ext uri="{909E8E84-426E-40dd-AFC4-6F175D3DCCD1}">
              <a14:hiddenFill xmlns:a14="http://schemas.microsoft.com/office/drawing/2010/main">
                <a:gradFill rotWithShape="0">
                  <a:gsLst>
                    <a:gs pos="0">
                      <a:srgbClr val="FF3300"/>
                    </a:gs>
                    <a:gs pos="100000">
                      <a:schemeClr val="bg1"/>
                    </a:gs>
                  </a:gsLst>
                  <a:lin ang="5400000" scaled="1"/>
                </a:gradFill>
              </a14:hiddenFill>
            </a:ext>
          </a:extLst>
        </p:spPr>
        <p:txBody>
          <a:bodyPr/>
          <a:lstStyle/>
          <a:p>
            <a:pPr marL="1588" indent="-1588" defTabSz="1135063" eaLnBrk="1" hangingPunct="1">
              <a:lnSpc>
                <a:spcPct val="90000"/>
              </a:lnSpc>
              <a:buFontTx/>
              <a:buNone/>
              <a:defRPr/>
            </a:pPr>
            <a:r>
              <a:rPr lang="es-MX" sz="2400" b="1" smtClean="0">
                <a:latin typeface="Arial" charset="0"/>
                <a:cs typeface="+mn-cs"/>
              </a:rPr>
              <a:t>9.1 </a:t>
            </a:r>
            <a:r>
              <a:rPr lang="es-MX" sz="2400" smtClean="0">
                <a:latin typeface="Arial" charset="0"/>
                <a:cs typeface="+mn-cs"/>
              </a:rPr>
              <a:t>	Cargas peligrosas que están reguladas en su 	transporte pero 	no pueden ser incluídas en 	ninguna de las clases antes mencionadas.</a:t>
            </a:r>
          </a:p>
          <a:p>
            <a:pPr marL="1588" indent="-1588" defTabSz="1135063" eaLnBrk="1" hangingPunct="1">
              <a:lnSpc>
                <a:spcPct val="90000"/>
              </a:lnSpc>
              <a:buFontTx/>
              <a:buNone/>
              <a:defRPr/>
            </a:pPr>
            <a:r>
              <a:rPr lang="es-MX" sz="2400" b="1" smtClean="0">
                <a:latin typeface="Arial" charset="0"/>
                <a:cs typeface="+mn-cs"/>
              </a:rPr>
              <a:t>9.2	</a:t>
            </a:r>
            <a:r>
              <a:rPr lang="es-MX" sz="2400" smtClean="0">
                <a:latin typeface="Arial" charset="0"/>
                <a:cs typeface="+mn-cs"/>
              </a:rPr>
              <a:t>Sustancias peligrosas para el medio ambiente</a:t>
            </a:r>
          </a:p>
          <a:p>
            <a:pPr marL="1588" indent="-1588" defTabSz="1135063" eaLnBrk="1" hangingPunct="1">
              <a:lnSpc>
                <a:spcPct val="90000"/>
              </a:lnSpc>
              <a:buFontTx/>
              <a:buNone/>
              <a:defRPr/>
            </a:pPr>
            <a:r>
              <a:rPr lang="es-MX" sz="2400" b="1" smtClean="0">
                <a:latin typeface="Arial" charset="0"/>
                <a:cs typeface="+mn-cs"/>
              </a:rPr>
              <a:t>9.3	</a:t>
            </a:r>
            <a:r>
              <a:rPr lang="es-MX" sz="2400" smtClean="0">
                <a:latin typeface="Arial" charset="0"/>
                <a:cs typeface="+mn-cs"/>
              </a:rPr>
              <a:t> Residuo Peligroso </a:t>
            </a:r>
            <a:endParaRPr lang="es-ES" sz="2400" smtClean="0">
              <a:latin typeface="Arial" charset="0"/>
              <a:cs typeface="+mn-cs"/>
            </a:endParaRPr>
          </a:p>
          <a:p>
            <a:pPr marL="1588" indent="-1588" defTabSz="1135063" eaLnBrk="1" hangingPunct="1">
              <a:lnSpc>
                <a:spcPct val="120000"/>
              </a:lnSpc>
              <a:buFontTx/>
              <a:buNone/>
              <a:defRPr/>
            </a:pPr>
            <a:endParaRPr lang="es-ES" sz="2400" smtClean="0">
              <a:latin typeface="Arial" charset="0"/>
              <a:cs typeface="+mn-cs"/>
            </a:endParaRPr>
          </a:p>
        </p:txBody>
      </p:sp>
      <p:pic>
        <p:nvPicPr>
          <p:cNvPr id="358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343400"/>
            <a:ext cx="2057400" cy="2046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5850" name="Rectangle 10"/>
          <p:cNvSpPr>
            <a:spLocks noGrp="1" noChangeArrowheads="1"/>
          </p:cNvSpPr>
          <p:nvPr>
            <p:ph type="title"/>
          </p:nvPr>
        </p:nvSpPr>
        <p:spPr>
          <a:xfrm>
            <a:off x="304800" y="76200"/>
            <a:ext cx="8534400" cy="1143000"/>
          </a:xfrm>
          <a:effectLst>
            <a:outerShdw blurRad="63500" dist="107763" dir="18900000" algn="ctr" rotWithShape="0">
              <a:schemeClr val="bg2">
                <a:alpha val="74998"/>
              </a:schemeClr>
            </a:outerShdw>
          </a:effectLst>
        </p:spPr>
        <p:txBody>
          <a:bodyPr/>
          <a:lstStyle/>
          <a:p>
            <a:pPr algn="l" eaLnBrk="1" hangingPunct="1">
              <a:defRPr/>
            </a:pPr>
            <a:r>
              <a:rPr lang="es-MX" sz="3200" smtClean="0">
                <a:solidFill>
                  <a:srgbClr val="FF9933"/>
                </a:solidFill>
                <a:latin typeface="Arial Black" charset="0"/>
                <a:cs typeface="+mj-cs"/>
              </a:rPr>
              <a:t>CLASE  9 – MISCELÁNEOS</a:t>
            </a:r>
            <a:endParaRPr lang="es-ES" sz="3200" smtClean="0">
              <a:solidFill>
                <a:srgbClr val="FF9933"/>
              </a:solidFill>
              <a:latin typeface="Arial Black" charset="0"/>
              <a:cs typeface="+mj-cs"/>
            </a:endParaRPr>
          </a:p>
        </p:txBody>
      </p:sp>
      <p:sp>
        <p:nvSpPr>
          <p:cNvPr id="35851" name="Rectangle 11"/>
          <p:cNvSpPr>
            <a:spLocks noChangeArrowheads="1"/>
          </p:cNvSpPr>
          <p:nvPr/>
        </p:nvSpPr>
        <p:spPr bwMode="auto">
          <a:xfrm>
            <a:off x="152400" y="1219200"/>
            <a:ext cx="8839200" cy="228600"/>
          </a:xfrm>
          <a:prstGeom prst="rect">
            <a:avLst/>
          </a:prstGeom>
          <a:solidFill>
            <a:srgbClr val="FF9933"/>
          </a:solidFill>
          <a:ln w="9525">
            <a:solidFill>
              <a:schemeClr val="tx2"/>
            </a:solidFill>
            <a:miter lim="800000"/>
            <a:headEnd/>
            <a:tailEnd/>
          </a:ln>
          <a:effectLst>
            <a:outerShdw blurRad="63500" dist="107763" dir="18900000" algn="ctr" rotWithShape="0">
              <a:schemeClr val="bg2">
                <a:alpha val="74998"/>
              </a:schemeClr>
            </a:outerShdw>
          </a:effectLst>
        </p:spPr>
        <p:txBody>
          <a:bodyPr wrap="none" anchor="ctr"/>
          <a:lstStyle/>
          <a:p>
            <a:pPr>
              <a:buFontTx/>
              <a:buNone/>
              <a:defRPr/>
            </a:pPr>
            <a:endParaRPr lang="es-ES">
              <a:cs typeface="+mn-cs"/>
            </a:endParaRPr>
          </a:p>
        </p:txBody>
      </p:sp>
    </p:spTree>
    <p:extLst>
      <p:ext uri="{BB962C8B-B14F-4D97-AF65-F5344CB8AC3E}">
        <p14:creationId xmlns:p14="http://schemas.microsoft.com/office/powerpoint/2010/main" val="798337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331640" y="2371527"/>
            <a:ext cx="6480720" cy="830997"/>
          </a:xfrm>
          <a:prstGeom prst="rect">
            <a:avLst/>
          </a:prstGeom>
        </p:spPr>
        <p:txBody>
          <a:bodyPr wrap="square">
            <a:spAutoFit/>
          </a:bodyPr>
          <a:lstStyle/>
          <a:p>
            <a:pPr algn="ctr"/>
            <a:r>
              <a:rPr lang="es-ES" sz="2400" dirty="0" smtClean="0">
                <a:solidFill>
                  <a:srgbClr val="000090"/>
                </a:solidFill>
              </a:rPr>
              <a:t>Fiscalización de vehículos de transporte de cargas peligrosas</a:t>
            </a:r>
          </a:p>
        </p:txBody>
      </p:sp>
    </p:spTree>
    <p:extLst>
      <p:ext uri="{BB962C8B-B14F-4D97-AF65-F5344CB8AC3E}">
        <p14:creationId xmlns:p14="http://schemas.microsoft.com/office/powerpoint/2010/main" val="2037143538"/>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251520" y="908720"/>
            <a:ext cx="8604448" cy="1944216"/>
          </a:xfrm>
          <a:extLst>
            <a:ext uri="{909E8E84-426E-40dd-AFC4-6F175D3DCCD1}">
              <a14:hiddenFill xmlns:a14="http://schemas.microsoft.com/office/drawing/2010/main">
                <a:solidFill>
                  <a:srgbClr val="FF9999"/>
                </a:solidFill>
              </a14:hiddenFill>
            </a:ext>
          </a:extLst>
        </p:spPr>
        <p:txBody>
          <a:bodyPr>
            <a:normAutofit/>
          </a:bodyPr>
          <a:lstStyle/>
          <a:p>
            <a:pPr algn="l" eaLnBrk="1" hangingPunct="1">
              <a:defRPr/>
            </a:pPr>
            <a:r>
              <a:rPr lang="en-US" sz="1800" dirty="0" smtClean="0">
                <a:solidFill>
                  <a:srgbClr val="0000FF"/>
                </a:solidFill>
                <a:cs typeface="Times New Roman" charset="0"/>
              </a:rPr>
              <a:t>LOS RÓTULOS</a:t>
            </a:r>
            <a:r>
              <a:rPr lang="es-ES" sz="1800" dirty="0" smtClean="0">
                <a:solidFill>
                  <a:srgbClr val="0000FF"/>
                </a:solidFill>
                <a:cs typeface="Times New Roman" charset="0"/>
              </a:rPr>
              <a:t> DEBERAN POSEER LAS CARACTERISTICAS</a:t>
            </a:r>
            <a:r>
              <a:rPr lang="en-US" sz="1800" dirty="0" smtClean="0">
                <a:solidFill>
                  <a:srgbClr val="0000FF"/>
                </a:solidFill>
                <a:cs typeface="Times New Roman" charset="0"/>
              </a:rPr>
              <a:t> A QUE SE REFIERE LA NORMA CHILENA OFICIAL NCH 2190, LOS QUE SERÁN FÁCILMENTE VISIBLES,  POR LA PARTE DELANTERA, TRASERA  Y POR AMBOS COSTADOS DEL VEHÍCULO, </a:t>
            </a:r>
            <a:r>
              <a:rPr lang="en-US" sz="1800" u="sng" dirty="0" smtClean="0">
                <a:solidFill>
                  <a:srgbClr val="0000FF"/>
                </a:solidFill>
                <a:cs typeface="Times New Roman" charset="0"/>
              </a:rPr>
              <a:t>SIN ESTABLECER LUGAR ESPECÍFICO DE UBICACIÓN</a:t>
            </a:r>
            <a:r>
              <a:rPr lang="en-US" sz="1800" dirty="0" smtClean="0">
                <a:solidFill>
                  <a:srgbClr val="0000FF"/>
                </a:solidFill>
                <a:cs typeface="Times New Roman" charset="0"/>
              </a:rPr>
              <a:t> </a:t>
            </a:r>
            <a:r>
              <a:rPr lang="es-ES_tradnl" sz="1800" dirty="0" smtClean="0">
                <a:solidFill>
                  <a:srgbClr val="0000FF"/>
                </a:solidFill>
                <a:cs typeface="Times New Roman" charset="0"/>
              </a:rPr>
              <a:t>(ART. Nº 4 DECRETO Nº 298)</a:t>
            </a:r>
            <a:endParaRPr lang="es-ES_tradnl" sz="1200" dirty="0" smtClean="0">
              <a:solidFill>
                <a:srgbClr val="0000FF"/>
              </a:solidFill>
            </a:endParaRPr>
          </a:p>
        </p:txBody>
      </p:sp>
      <p:pic>
        <p:nvPicPr>
          <p:cNvPr id="9" name="Picture 16" descr="DSC00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620" y="3191268"/>
            <a:ext cx="441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625510"/>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251520" y="571480"/>
            <a:ext cx="8784976" cy="2202034"/>
          </a:xfrm>
          <a:extLst>
            <a:ext uri="{909E8E84-426E-40dd-AFC4-6F175D3DCCD1}">
              <a14:hiddenFill xmlns:a14="http://schemas.microsoft.com/office/drawing/2010/main">
                <a:solidFill>
                  <a:srgbClr val="FF9999"/>
                </a:solidFill>
              </a14:hiddenFill>
            </a:ext>
          </a:extLst>
        </p:spPr>
        <p:txBody>
          <a:bodyPr>
            <a:normAutofit/>
          </a:bodyPr>
          <a:lstStyle/>
          <a:p>
            <a:pPr algn="l" eaLnBrk="1" hangingPunct="1">
              <a:defRPr/>
            </a:pPr>
            <a:r>
              <a:rPr lang="es-ES_tradnl" sz="2000" dirty="0"/>
              <a:t>A</a:t>
            </a:r>
            <a:r>
              <a:rPr lang="es-ES_tradnl" sz="2000" dirty="0" smtClean="0">
                <a:solidFill>
                  <a:schemeClr val="tx1"/>
                </a:solidFill>
                <a:cs typeface="+mj-cs"/>
              </a:rPr>
              <a:t>)  La Fiscalización estará </a:t>
            </a:r>
            <a:r>
              <a:rPr lang="es-ES_tradnl" sz="2000" dirty="0" smtClean="0"/>
              <a:t>a cargo </a:t>
            </a:r>
            <a:r>
              <a:rPr lang="es-ES_tradnl" sz="2000" dirty="0" smtClean="0">
                <a:solidFill>
                  <a:schemeClr val="tx1"/>
                </a:solidFill>
                <a:cs typeface="+mj-cs"/>
              </a:rPr>
              <a:t>de Carabineros de Chile e Inspectores Fiscales</a:t>
            </a:r>
            <a:br>
              <a:rPr lang="es-ES_tradnl" sz="2000" dirty="0" smtClean="0">
                <a:solidFill>
                  <a:schemeClr val="tx1"/>
                </a:solidFill>
                <a:cs typeface="+mj-cs"/>
              </a:rPr>
            </a:br>
            <a:r>
              <a:rPr lang="es-ES_tradnl" sz="1800" dirty="0" smtClean="0">
                <a:solidFill>
                  <a:srgbClr val="CC00CC"/>
                </a:solidFill>
                <a:cs typeface="+mj-cs"/>
              </a:rPr>
              <a:t/>
            </a:r>
            <a:br>
              <a:rPr lang="es-ES_tradnl" sz="1800" dirty="0" smtClean="0">
                <a:solidFill>
                  <a:srgbClr val="CC00CC"/>
                </a:solidFill>
                <a:cs typeface="+mj-cs"/>
              </a:rPr>
            </a:br>
            <a:r>
              <a:rPr lang="es-ES_tradnl" sz="1800" dirty="0"/>
              <a:t>B</a:t>
            </a:r>
            <a:r>
              <a:rPr lang="es-ES_tradnl" sz="1800" dirty="0" smtClean="0">
                <a:solidFill>
                  <a:schemeClr val="tx1"/>
                </a:solidFill>
                <a:cs typeface="+mj-cs"/>
              </a:rPr>
              <a:t>)   </a:t>
            </a:r>
            <a:r>
              <a:rPr lang="es-ES_tradnl" sz="1800" dirty="0" smtClean="0">
                <a:solidFill>
                  <a:schemeClr val="folHlink"/>
                </a:solidFill>
                <a:cs typeface="+mj-cs"/>
              </a:rPr>
              <a:t>Durante el transporte, carga, descarga, transbordo y limpieza, deberán portar el</a:t>
            </a:r>
            <a:r>
              <a:rPr lang="es-ES_tradnl" sz="1800" dirty="0" smtClean="0">
                <a:solidFill>
                  <a:schemeClr val="folHlink"/>
                </a:solidFill>
              </a:rPr>
              <a:t> </a:t>
            </a:r>
            <a:r>
              <a:rPr lang="es-ES_tradnl" sz="1800" u="sng" dirty="0" smtClean="0">
                <a:solidFill>
                  <a:srgbClr val="FF0000"/>
                </a:solidFill>
                <a:cs typeface="+mj-cs"/>
              </a:rPr>
              <a:t>ROTULO  IDENTIFICATORIO</a:t>
            </a:r>
            <a:r>
              <a:rPr lang="es-ES_tradnl" sz="1800" dirty="0" smtClean="0">
                <a:solidFill>
                  <a:schemeClr val="folHlink"/>
                </a:solidFill>
                <a:cs typeface="+mj-cs"/>
              </a:rPr>
              <a:t>  y el </a:t>
            </a:r>
            <a:r>
              <a:rPr lang="ja-JP" altLang="es-ES_tradnl" sz="1800" u="sng" dirty="0" smtClean="0">
                <a:solidFill>
                  <a:srgbClr val="FF0000"/>
                </a:solidFill>
                <a:latin typeface="Arial"/>
                <a:cs typeface="+mj-cs"/>
              </a:rPr>
              <a:t>“</a:t>
            </a:r>
            <a:r>
              <a:rPr lang="es-ES_tradnl" sz="1800" u="sng" dirty="0" smtClean="0">
                <a:solidFill>
                  <a:srgbClr val="FF0000"/>
                </a:solidFill>
                <a:cs typeface="+mj-cs"/>
              </a:rPr>
              <a:t>UN</a:t>
            </a:r>
            <a:r>
              <a:rPr lang="ja-JP" altLang="es-ES_tradnl" sz="1800" u="sng" dirty="0" smtClean="0">
                <a:solidFill>
                  <a:srgbClr val="FF0000"/>
                </a:solidFill>
                <a:latin typeface="Arial"/>
                <a:cs typeface="+mj-cs"/>
              </a:rPr>
              <a:t>”</a:t>
            </a:r>
            <a:r>
              <a:rPr lang="es-ES_tradnl" sz="1800" dirty="0" smtClean="0">
                <a:solidFill>
                  <a:schemeClr val="folHlink"/>
                </a:solidFill>
                <a:cs typeface="+mj-cs"/>
              </a:rPr>
              <a:t>  (Número de Naciones Unidas)</a:t>
            </a:r>
            <a:endParaRPr lang="es-ES_tradnl" sz="2400" dirty="0" smtClean="0">
              <a:solidFill>
                <a:schemeClr val="tx1"/>
              </a:solidFill>
              <a:cs typeface="+mj-cs"/>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722" y="3782144"/>
            <a:ext cx="25717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9" name="Group 4"/>
          <p:cNvGrpSpPr>
            <a:grpSpLocks/>
          </p:cNvGrpSpPr>
          <p:nvPr/>
        </p:nvGrpSpPr>
        <p:grpSpPr bwMode="auto">
          <a:xfrm>
            <a:off x="1676400" y="3693368"/>
            <a:ext cx="1803400" cy="628650"/>
            <a:chOff x="6021" y="8607"/>
            <a:chExt cx="2840" cy="1236"/>
          </a:xfrm>
        </p:grpSpPr>
        <p:sp>
          <p:nvSpPr>
            <p:cNvPr id="10" name="Rectangle 5"/>
            <p:cNvSpPr>
              <a:spLocks noChangeArrowheads="1"/>
            </p:cNvSpPr>
            <p:nvPr/>
          </p:nvSpPr>
          <p:spPr bwMode="auto">
            <a:xfrm>
              <a:off x="6021" y="8607"/>
              <a:ext cx="2840" cy="1236"/>
            </a:xfrm>
            <a:prstGeom prst="rect">
              <a:avLst/>
            </a:prstGeom>
            <a:solidFill>
              <a:srgbClr val="FF9900"/>
            </a:solidFill>
            <a:ln w="57150">
              <a:solidFill>
                <a:srgbClr val="000000"/>
              </a:solidFill>
              <a:miter lim="800000"/>
              <a:headEnd/>
              <a:tailEnd/>
            </a:ln>
          </p:spPr>
          <p:txBody>
            <a:bodyPr/>
            <a:lstStyle/>
            <a:p>
              <a:endParaRPr lang="es-ES"/>
            </a:p>
          </p:txBody>
        </p:sp>
        <p:sp>
          <p:nvSpPr>
            <p:cNvPr id="11" name="Text Box 6"/>
            <p:cNvSpPr txBox="1">
              <a:spLocks noChangeArrowheads="1"/>
            </p:cNvSpPr>
            <p:nvPr/>
          </p:nvSpPr>
          <p:spPr bwMode="auto">
            <a:xfrm>
              <a:off x="6561" y="8869"/>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s-ES" sz="2000" b="1" dirty="0">
                  <a:solidFill>
                    <a:schemeClr val="bg2"/>
                  </a:solidFill>
                </a:rPr>
                <a:t>NU 2011</a:t>
              </a:r>
            </a:p>
          </p:txBody>
        </p:sp>
      </p:grpSp>
      <p:sp>
        <p:nvSpPr>
          <p:cNvPr id="12" name="Line 8"/>
          <p:cNvSpPr>
            <a:spLocks noChangeShapeType="1"/>
          </p:cNvSpPr>
          <p:nvPr/>
        </p:nvSpPr>
        <p:spPr bwMode="auto">
          <a:xfrm>
            <a:off x="1115616" y="3573016"/>
            <a:ext cx="297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13" name="12 Rectángulo"/>
          <p:cNvSpPr/>
          <p:nvPr/>
        </p:nvSpPr>
        <p:spPr>
          <a:xfrm>
            <a:off x="1071538" y="5000636"/>
            <a:ext cx="3071818" cy="1277273"/>
          </a:xfrm>
          <a:prstGeom prst="rect">
            <a:avLst/>
          </a:prstGeom>
        </p:spPr>
        <p:txBody>
          <a:bodyPr wrap="square">
            <a:spAutoFit/>
          </a:bodyPr>
          <a:lstStyle/>
          <a:p>
            <a:pPr algn="ctr"/>
            <a:r>
              <a:rPr lang="es-ES_tradnl" sz="1100" b="1" dirty="0" smtClean="0"/>
              <a:t>Nombre común de la carga</a:t>
            </a:r>
            <a:br>
              <a:rPr lang="es-ES_tradnl" sz="1100" b="1" dirty="0" smtClean="0"/>
            </a:br>
            <a:r>
              <a:rPr lang="es-ES_tradnl" sz="1100" b="1" dirty="0" smtClean="0"/>
              <a:t/>
            </a:r>
            <a:br>
              <a:rPr lang="es-ES_tradnl" sz="1100" b="1" dirty="0" smtClean="0"/>
            </a:br>
            <a:r>
              <a:rPr lang="es-ES_tradnl" sz="1100" b="1" dirty="0" smtClean="0"/>
              <a:t>Para:__________ Teléfono:____________</a:t>
            </a:r>
            <a:br>
              <a:rPr lang="es-ES_tradnl" sz="1100" b="1" dirty="0" smtClean="0"/>
            </a:br>
            <a:r>
              <a:rPr lang="es-ES_tradnl" sz="1100" b="1" dirty="0" smtClean="0"/>
              <a:t/>
            </a:r>
            <a:br>
              <a:rPr lang="es-ES_tradnl" sz="1100" b="1" dirty="0" smtClean="0"/>
            </a:br>
            <a:r>
              <a:rPr lang="es-ES_tradnl" sz="1100" b="1" dirty="0" smtClean="0"/>
              <a:t>Expedidor:_________________________</a:t>
            </a:r>
            <a:br>
              <a:rPr lang="es-ES_tradnl" sz="1100" b="1" dirty="0" smtClean="0"/>
            </a:br>
            <a:r>
              <a:rPr lang="es-ES_tradnl" sz="1100" b="1" dirty="0" smtClean="0"/>
              <a:t/>
            </a:r>
            <a:br>
              <a:rPr lang="es-ES_tradnl" sz="1100" b="1" dirty="0" smtClean="0"/>
            </a:br>
            <a:r>
              <a:rPr lang="es-ES_tradnl" sz="1100" b="1" dirty="0" smtClean="0"/>
              <a:t>Transportista:_______ Teléfono:________</a:t>
            </a:r>
            <a:endParaRPr lang="es-ES" sz="1100" dirty="0"/>
          </a:p>
        </p:txBody>
      </p:sp>
    </p:spTree>
    <p:extLst>
      <p:ext uri="{BB962C8B-B14F-4D97-AF65-F5344CB8AC3E}">
        <p14:creationId xmlns:p14="http://schemas.microsoft.com/office/powerpoint/2010/main" val="3212625510"/>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71406" y="692696"/>
            <a:ext cx="8965660" cy="1014378"/>
          </a:xfrm>
          <a:extLst>
            <a:ext uri="{909E8E84-426E-40dd-AFC4-6F175D3DCCD1}">
              <a14:hiddenFill xmlns:a14="http://schemas.microsoft.com/office/drawing/2010/main">
                <a:solidFill>
                  <a:srgbClr val="FF9999"/>
                </a:solidFill>
              </a14:hiddenFill>
            </a:ext>
          </a:extLst>
        </p:spPr>
        <p:txBody>
          <a:bodyPr/>
          <a:lstStyle/>
          <a:p>
            <a:pPr algn="l" eaLnBrk="1" hangingPunct="1">
              <a:defRPr/>
            </a:pPr>
            <a:r>
              <a:rPr lang="es-ES_tradnl" sz="2000" dirty="0" smtClean="0">
                <a:solidFill>
                  <a:schemeClr val="tx1"/>
                </a:solidFill>
                <a:cs typeface="+mj-cs"/>
              </a:rPr>
              <a:t>c</a:t>
            </a:r>
            <a:r>
              <a:rPr lang="es-ES_tradnl" sz="1800" dirty="0" smtClean="0">
                <a:solidFill>
                  <a:schemeClr val="tx1"/>
                </a:solidFill>
                <a:cs typeface="+mj-cs"/>
              </a:rPr>
              <a:t>) </a:t>
            </a:r>
            <a:r>
              <a:rPr lang="es-ES_tradnl" sz="1400" b="1" dirty="0" smtClean="0">
                <a:solidFill>
                  <a:schemeClr val="accent1"/>
                </a:solidFill>
                <a:cs typeface="Times New Roman" charset="0"/>
              </a:rPr>
              <a:t>AL MOMENTO D</a:t>
            </a:r>
            <a:r>
              <a:rPr lang="en-US" sz="1400" b="1" dirty="0" smtClean="0">
                <a:solidFill>
                  <a:schemeClr val="accent1"/>
                </a:solidFill>
                <a:cs typeface="Times New Roman" charset="0"/>
              </a:rPr>
              <a:t>EL TRANSPORTE, ESTOS VEHÍCULOS DEBERÁN CONTAR CON UNO O MÁS LETREROS VISIBLES, QUE SEÑALEN</a:t>
            </a:r>
            <a:r>
              <a:rPr lang="es-ES" sz="1400" b="1" dirty="0" smtClean="0">
                <a:solidFill>
                  <a:schemeClr val="accent1"/>
                </a:solidFill>
                <a:cs typeface="Times New Roman" charset="0"/>
              </a:rPr>
              <a:t>:</a:t>
            </a:r>
            <a:endParaRPr lang="es-ES_tradnl" sz="1200" dirty="0" smtClean="0">
              <a:solidFill>
                <a:schemeClr val="tx1"/>
              </a:solidFill>
              <a:cs typeface="+mj-cs"/>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388843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0" name="9 Tabla"/>
          <p:cNvGraphicFramePr>
            <a:graphicFrameLocks noGrp="1"/>
          </p:cNvGraphicFramePr>
          <p:nvPr>
            <p:extLst>
              <p:ext uri="{D42A27DB-BD31-4B8C-83A1-F6EECF244321}">
                <p14:modId xmlns:p14="http://schemas.microsoft.com/office/powerpoint/2010/main" val="1464897682"/>
              </p:ext>
            </p:extLst>
          </p:nvPr>
        </p:nvGraphicFramePr>
        <p:xfrm>
          <a:off x="428596" y="1700808"/>
          <a:ext cx="6096000" cy="1285884"/>
        </p:xfrm>
        <a:graphic>
          <a:graphicData uri="http://schemas.openxmlformats.org/drawingml/2006/table">
            <a:tbl>
              <a:tblPr firstRow="1" bandRow="1">
                <a:tableStyleId>{5C22544A-7EE6-4342-B048-85BDC9FD1C3A}</a:tableStyleId>
              </a:tblPr>
              <a:tblGrid>
                <a:gridCol w="6096000"/>
              </a:tblGrid>
              <a:tr h="321471">
                <a:tc>
                  <a:txBody>
                    <a:bodyPr/>
                    <a:lstStyle/>
                    <a:p>
                      <a:r>
                        <a:rPr lang="es-ES" sz="1200" dirty="0" smtClean="0"/>
                        <a:t>DATOS</a:t>
                      </a:r>
                      <a:endParaRPr lang="es-ES" sz="1200" dirty="0"/>
                    </a:p>
                  </a:txBody>
                  <a:tcPr/>
                </a:tc>
              </a:tr>
              <a:tr h="321471">
                <a:tc>
                  <a:txBody>
                    <a:bodyPr/>
                    <a:lstStyle/>
                    <a:p>
                      <a:r>
                        <a:rPr lang="es-ES" sz="1200" dirty="0" smtClean="0"/>
                        <a:t>Nombre común de la carga</a:t>
                      </a:r>
                      <a:endParaRPr lang="es-ES" sz="1200" dirty="0"/>
                    </a:p>
                  </a:txBody>
                  <a:tcPr/>
                </a:tc>
              </a:tr>
              <a:tr h="321471">
                <a:tc>
                  <a:txBody>
                    <a:bodyPr/>
                    <a:lstStyle/>
                    <a:p>
                      <a:r>
                        <a:rPr lang="es-ES" sz="1200" dirty="0" smtClean="0"/>
                        <a:t>Nombre del expedidor</a:t>
                      </a:r>
                      <a:endParaRPr lang="es-ES" sz="1200" dirty="0"/>
                    </a:p>
                  </a:txBody>
                  <a:tcPr/>
                </a:tc>
              </a:tr>
              <a:tr h="321471">
                <a:tc>
                  <a:txBody>
                    <a:bodyPr/>
                    <a:lstStyle/>
                    <a:p>
                      <a:r>
                        <a:rPr lang="es-ES" sz="1200" dirty="0" smtClean="0"/>
                        <a:t>Nombre y teléfono del destinatario y transportista</a:t>
                      </a:r>
                      <a:endParaRPr lang="es-ES" sz="1200" dirty="0"/>
                    </a:p>
                  </a:txBody>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112182079"/>
              </p:ext>
            </p:extLst>
          </p:nvPr>
        </p:nvGraphicFramePr>
        <p:xfrm>
          <a:off x="4178712" y="2852936"/>
          <a:ext cx="4857784" cy="1285884"/>
        </p:xfrm>
        <a:graphic>
          <a:graphicData uri="http://schemas.openxmlformats.org/drawingml/2006/table">
            <a:tbl>
              <a:tblPr firstRow="1" bandRow="1">
                <a:tableStyleId>{5C22544A-7EE6-4342-B048-85BDC9FD1C3A}</a:tableStyleId>
              </a:tblPr>
              <a:tblGrid>
                <a:gridCol w="4857784"/>
              </a:tblGrid>
              <a:tr h="321471">
                <a:tc>
                  <a:txBody>
                    <a:bodyPr/>
                    <a:lstStyle/>
                    <a:p>
                      <a:r>
                        <a:rPr lang="es-ES" sz="1200" dirty="0" smtClean="0"/>
                        <a:t>LETREROS</a:t>
                      </a:r>
                      <a:endParaRPr lang="es-ES" sz="1200" dirty="0"/>
                    </a:p>
                  </a:txBody>
                  <a:tcPr/>
                </a:tc>
              </a:tr>
              <a:tr h="321471">
                <a:tc>
                  <a:txBody>
                    <a:bodyPr/>
                    <a:lstStyle/>
                    <a:p>
                      <a:r>
                        <a:rPr lang="es-ES" sz="1200" dirty="0" smtClean="0"/>
                        <a:t>Deben ser instalados en el costado izquierdo de la carrocería de carga</a:t>
                      </a:r>
                      <a:endParaRPr lang="es-ES" sz="1200" dirty="0"/>
                    </a:p>
                  </a:txBody>
                  <a:tcPr/>
                </a:tc>
              </a:tr>
              <a:tr h="321471">
                <a:tc>
                  <a:txBody>
                    <a:bodyPr/>
                    <a:lstStyle/>
                    <a:p>
                      <a:r>
                        <a:rPr lang="es-ES" sz="1200" dirty="0" smtClean="0"/>
                        <a:t>Transportista y expedidor - Letras deben ser de 10 Cm. de alto </a:t>
                      </a:r>
                      <a:endParaRPr lang="es-ES" sz="1200" dirty="0"/>
                    </a:p>
                  </a:txBody>
                  <a:tcPr/>
                </a:tc>
              </a:tr>
              <a:tr h="321471">
                <a:tc>
                  <a:txBody>
                    <a:bodyPr/>
                    <a:lstStyle/>
                    <a:p>
                      <a:r>
                        <a:rPr lang="es-ES" sz="1200" dirty="0" smtClean="0"/>
                        <a:t>Nombre de la carga y datos destinatario – 20 Cm. De alto</a:t>
                      </a:r>
                      <a:endParaRPr lang="es-ES" sz="1200" dirty="0"/>
                    </a:p>
                  </a:txBody>
                  <a:tcPr/>
                </a:tc>
              </a:tr>
            </a:tbl>
          </a:graphicData>
        </a:graphic>
      </p:graphicFrame>
    </p:spTree>
    <p:extLst>
      <p:ext uri="{BB962C8B-B14F-4D97-AF65-F5344CB8AC3E}">
        <p14:creationId xmlns:p14="http://schemas.microsoft.com/office/powerpoint/2010/main" val="3212625510"/>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9" name="Picture 16" descr="DSC00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8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CAMION S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224" y="3861048"/>
            <a:ext cx="4008776"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625510"/>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7" name="Picture 5" descr="CAMION S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625510"/>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7" name="Picture 1026" descr="CAMION S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625510"/>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457200" y="2819400"/>
            <a:ext cx="8458200" cy="1143000"/>
          </a:xfrm>
        </p:spPr>
        <p:txBody>
          <a:bodyPr>
            <a:normAutofit fontScale="90000"/>
          </a:bodyPr>
          <a:lstStyle/>
          <a:p>
            <a:pPr eaLnBrk="1" hangingPunct="1">
              <a:defRPr/>
            </a:pPr>
            <a:r>
              <a:rPr lang="es-ES" sz="4000" dirty="0" smtClean="0">
                <a:solidFill>
                  <a:srgbClr val="FF9933"/>
                </a:solidFill>
                <a:latin typeface="Tahoma" charset="0"/>
                <a:cs typeface="+mj-cs"/>
              </a:rPr>
              <a:t>NFPA </a:t>
            </a:r>
            <a:br>
              <a:rPr lang="es-ES" sz="4000" dirty="0" smtClean="0">
                <a:solidFill>
                  <a:srgbClr val="FF9933"/>
                </a:solidFill>
                <a:latin typeface="Tahoma" charset="0"/>
                <a:cs typeface="+mj-cs"/>
              </a:rPr>
            </a:br>
            <a:r>
              <a:rPr lang="es-ES" sz="4000" dirty="0" smtClean="0">
                <a:solidFill>
                  <a:srgbClr val="FF9933"/>
                </a:solidFill>
                <a:latin typeface="Tahoma" charset="0"/>
                <a:cs typeface="+mj-cs"/>
              </a:rPr>
              <a:t>(</a:t>
            </a:r>
            <a:r>
              <a:rPr lang="es-ES" sz="4000" dirty="0" err="1" smtClean="0">
                <a:solidFill>
                  <a:srgbClr val="FF9933"/>
                </a:solidFill>
                <a:latin typeface="Tahoma" charset="0"/>
                <a:cs typeface="+mj-cs"/>
              </a:rPr>
              <a:t>National</a:t>
            </a:r>
            <a:r>
              <a:rPr lang="es-MX" sz="4000" dirty="0" smtClean="0">
                <a:solidFill>
                  <a:srgbClr val="FF9933"/>
                </a:solidFill>
                <a:latin typeface="Tahoma" charset="0"/>
                <a:cs typeface="+mj-cs"/>
              </a:rPr>
              <a:t> </a:t>
            </a:r>
            <a:r>
              <a:rPr lang="es-ES" sz="4000" dirty="0" err="1" smtClean="0">
                <a:solidFill>
                  <a:srgbClr val="FF9933"/>
                </a:solidFill>
                <a:latin typeface="Tahoma" charset="0"/>
                <a:cs typeface="+mj-cs"/>
              </a:rPr>
              <a:t>Fire</a:t>
            </a:r>
            <a:r>
              <a:rPr lang="es-ES" sz="4000" dirty="0" smtClean="0">
                <a:solidFill>
                  <a:srgbClr val="FF9933"/>
                </a:solidFill>
                <a:latin typeface="Tahoma" charset="0"/>
                <a:cs typeface="+mj-cs"/>
              </a:rPr>
              <a:t> </a:t>
            </a:r>
            <a:r>
              <a:rPr lang="es-ES" sz="4000" dirty="0" err="1" smtClean="0">
                <a:solidFill>
                  <a:srgbClr val="FF9933"/>
                </a:solidFill>
                <a:latin typeface="Tahoma" charset="0"/>
                <a:cs typeface="+mj-cs"/>
              </a:rPr>
              <a:t>Protection</a:t>
            </a:r>
            <a:r>
              <a:rPr lang="es-ES" sz="4000" dirty="0" smtClean="0">
                <a:solidFill>
                  <a:srgbClr val="FF9933"/>
                </a:solidFill>
                <a:latin typeface="Tahoma" charset="0"/>
                <a:cs typeface="+mj-cs"/>
              </a:rPr>
              <a:t> </a:t>
            </a:r>
            <a:r>
              <a:rPr lang="es-ES" sz="4000" dirty="0" err="1" smtClean="0">
                <a:solidFill>
                  <a:srgbClr val="FF9933"/>
                </a:solidFill>
                <a:latin typeface="Tahoma" charset="0"/>
                <a:cs typeface="+mj-cs"/>
              </a:rPr>
              <a:t>Association</a:t>
            </a:r>
            <a:r>
              <a:rPr lang="es-ES" sz="4000" dirty="0" smtClean="0">
                <a:solidFill>
                  <a:srgbClr val="FF9933"/>
                </a:solidFill>
                <a:latin typeface="Tahoma" charset="0"/>
                <a:cs typeface="+mj-cs"/>
              </a:rPr>
              <a:t>)</a:t>
            </a:r>
            <a:r>
              <a:rPr lang="es-ES" sz="2400" dirty="0" smtClean="0">
                <a:solidFill>
                  <a:schemeClr val="tx1"/>
                </a:solidFill>
                <a:cs typeface="+mj-cs"/>
              </a:rPr>
              <a:t> </a:t>
            </a:r>
            <a:r>
              <a:rPr lang="es-MX" sz="3200" dirty="0" smtClean="0">
                <a:solidFill>
                  <a:srgbClr val="FFFFCC"/>
                </a:solidFill>
                <a:latin typeface="Tahoma" charset="0"/>
                <a:cs typeface="+mj-cs"/>
              </a:rPr>
              <a:t>	</a:t>
            </a:r>
            <a:br>
              <a:rPr lang="es-MX" sz="3200" dirty="0" smtClean="0">
                <a:solidFill>
                  <a:srgbClr val="FFFFCC"/>
                </a:solidFill>
                <a:latin typeface="Tahoma" charset="0"/>
                <a:cs typeface="+mj-cs"/>
              </a:rPr>
            </a:br>
            <a:endParaRPr lang="es-ES" sz="3200" b="1" dirty="0" smtClean="0">
              <a:solidFill>
                <a:srgbClr val="FFFFCC"/>
              </a:solidFill>
              <a:latin typeface="Tahoma" charset="0"/>
              <a:cs typeface="+mj-cs"/>
            </a:endParaRPr>
          </a:p>
        </p:txBody>
      </p:sp>
      <p:pic>
        <p:nvPicPr>
          <p:cNvPr id="22530" name="Picture 3" descr="BD2131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67056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BD2131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68788"/>
            <a:ext cx="67056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57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CuadroTexto 1"/>
          <p:cNvSpPr txBox="1"/>
          <p:nvPr/>
        </p:nvSpPr>
        <p:spPr>
          <a:xfrm>
            <a:off x="35496" y="1480716"/>
            <a:ext cx="9108504" cy="2308324"/>
          </a:xfrm>
          <a:prstGeom prst="rect">
            <a:avLst/>
          </a:prstGeom>
          <a:noFill/>
        </p:spPr>
        <p:txBody>
          <a:bodyPr wrap="square" rtlCol="0">
            <a:spAutoFit/>
          </a:bodyPr>
          <a:lstStyle/>
          <a:p>
            <a:pPr marL="285750" indent="-285750">
              <a:buFont typeface="Arial"/>
              <a:buChar char="•"/>
            </a:pPr>
            <a:r>
              <a:rPr lang="es-ES" dirty="0" smtClean="0">
                <a:solidFill>
                  <a:srgbClr val="000090"/>
                </a:solidFill>
              </a:rPr>
              <a:t>Informarse y cumplir con todas las leyes y regulaciones concernientes al manejo y almacenamiento de sustancias peligrosas</a:t>
            </a:r>
          </a:p>
          <a:p>
            <a:pPr>
              <a:buFont typeface="Arial" pitchFamily="34" charset="0"/>
              <a:buChar char="•"/>
            </a:pPr>
            <a:endParaRPr lang="es-ES" dirty="0" smtClean="0">
              <a:solidFill>
                <a:srgbClr val="000090"/>
              </a:solidFill>
            </a:endParaRPr>
          </a:p>
          <a:p>
            <a:pPr marL="285750" indent="-285750">
              <a:buFont typeface="Arial"/>
              <a:buChar char="•"/>
            </a:pPr>
            <a:r>
              <a:rPr lang="es-ES" dirty="0" smtClean="0">
                <a:solidFill>
                  <a:srgbClr val="000090"/>
                </a:solidFill>
              </a:rPr>
              <a:t>Tener el personal competente con las instalaciones</a:t>
            </a:r>
          </a:p>
          <a:p>
            <a:pPr>
              <a:buFont typeface="Arial" pitchFamily="34" charset="0"/>
              <a:buChar char="•"/>
            </a:pPr>
            <a:endParaRPr lang="es-ES" dirty="0" smtClean="0">
              <a:solidFill>
                <a:srgbClr val="000090"/>
              </a:solidFill>
            </a:endParaRPr>
          </a:p>
          <a:p>
            <a:pPr marL="285750" indent="-285750">
              <a:buFont typeface="Arial"/>
              <a:buChar char="•"/>
            </a:pPr>
            <a:r>
              <a:rPr lang="es-ES" dirty="0" smtClean="0">
                <a:solidFill>
                  <a:srgbClr val="000090"/>
                </a:solidFill>
              </a:rPr>
              <a:t>Tener acceso a servicios de medicina ocupacional para accidentes en el trabajo</a:t>
            </a:r>
          </a:p>
          <a:p>
            <a:pPr>
              <a:buFont typeface="Arial" pitchFamily="34" charset="0"/>
              <a:buChar char="•"/>
            </a:pPr>
            <a:endParaRPr lang="es-ES" dirty="0" smtClean="0">
              <a:solidFill>
                <a:srgbClr val="000090"/>
              </a:solidFill>
            </a:endParaRPr>
          </a:p>
          <a:p>
            <a:pPr marL="285750" indent="-285750">
              <a:buFont typeface="Arial"/>
              <a:buChar char="•"/>
            </a:pPr>
            <a:r>
              <a:rPr lang="es-ES" dirty="0" smtClean="0">
                <a:solidFill>
                  <a:srgbClr val="000090"/>
                </a:solidFill>
              </a:rPr>
              <a:t>Tener contacto con autoridades locales y competentes en el ámbito de emergencias</a:t>
            </a:r>
          </a:p>
        </p:txBody>
      </p:sp>
      <p:sp>
        <p:nvSpPr>
          <p:cNvPr id="8" name="CuadroTexto 7"/>
          <p:cNvSpPr txBox="1"/>
          <p:nvPr/>
        </p:nvSpPr>
        <p:spPr>
          <a:xfrm>
            <a:off x="179512" y="260648"/>
            <a:ext cx="8352928" cy="461665"/>
          </a:xfrm>
          <a:prstGeom prst="rect">
            <a:avLst/>
          </a:prstGeom>
          <a:noFill/>
        </p:spPr>
        <p:txBody>
          <a:bodyPr wrap="square" rtlCol="0">
            <a:spAutoFit/>
          </a:bodyPr>
          <a:lstStyle/>
          <a:p>
            <a:r>
              <a:rPr lang="es-ES" sz="2400" dirty="0" smtClean="0"/>
              <a:t>Consideraciones del propietario de las sustancias peligrosas</a:t>
            </a:r>
            <a:endParaRPr lang="es-ES" sz="2400" dirty="0"/>
          </a:p>
        </p:txBody>
      </p:sp>
      <p:pic>
        <p:nvPicPr>
          <p:cNvPr id="2" name="Imagen 1"/>
          <p:cNvPicPr>
            <a:picLocks noChangeAspect="1"/>
          </p:cNvPicPr>
          <p:nvPr/>
        </p:nvPicPr>
        <p:blipFill>
          <a:blip r:embed="rId3"/>
          <a:stretch>
            <a:fillRect/>
          </a:stretch>
        </p:blipFill>
        <p:spPr>
          <a:xfrm>
            <a:off x="1698228" y="3789040"/>
            <a:ext cx="5754092" cy="3035623"/>
          </a:xfrm>
          <a:prstGeom prst="rect">
            <a:avLst/>
          </a:prstGeom>
        </p:spPr>
      </p:pic>
    </p:spTree>
    <p:extLst>
      <p:ext uri="{BB962C8B-B14F-4D97-AF65-F5344CB8AC3E}">
        <p14:creationId xmlns:p14="http://schemas.microsoft.com/office/powerpoint/2010/main" val="289631160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6"/>
          <p:cNvGrpSpPr>
            <a:grpSpLocks/>
          </p:cNvGrpSpPr>
          <p:nvPr/>
        </p:nvGrpSpPr>
        <p:grpSpPr bwMode="auto">
          <a:xfrm>
            <a:off x="865188" y="76200"/>
            <a:ext cx="5613400" cy="889000"/>
            <a:chOff x="1634" y="506"/>
            <a:chExt cx="2639" cy="560"/>
          </a:xfrm>
        </p:grpSpPr>
        <p:sp>
          <p:nvSpPr>
            <p:cNvPr id="56327" name="Text Box 7"/>
            <p:cNvSpPr txBox="1">
              <a:spLocks noChangeArrowheads="1"/>
            </p:cNvSpPr>
            <p:nvPr/>
          </p:nvSpPr>
          <p:spPr bwMode="auto">
            <a:xfrm>
              <a:off x="1634" y="506"/>
              <a:ext cx="238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ES_tradnl" sz="3200" b="1">
                  <a:solidFill>
                    <a:srgbClr val="FF9933"/>
                  </a:solidFill>
                  <a:latin typeface="Arial" charset="0"/>
                  <a:cs typeface="+mn-cs"/>
                </a:rPr>
                <a:t>		Rombo N.F.P.A.</a:t>
              </a:r>
            </a:p>
          </p:txBody>
        </p:sp>
        <p:sp>
          <p:nvSpPr>
            <p:cNvPr id="56328" name="Rectangle 8"/>
            <p:cNvSpPr>
              <a:spLocks noChangeArrowheads="1"/>
            </p:cNvSpPr>
            <p:nvPr/>
          </p:nvSpPr>
          <p:spPr bwMode="auto">
            <a:xfrm>
              <a:off x="1872" y="816"/>
              <a:ext cx="240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buFontTx/>
                <a:buNone/>
                <a:defRPr/>
              </a:pPr>
              <a:endParaRPr lang="es-ES_tradnl" sz="2000" b="1">
                <a:solidFill>
                  <a:srgbClr val="FF9933"/>
                </a:solidFill>
                <a:latin typeface="Arial" charset="0"/>
                <a:cs typeface="+mn-cs"/>
              </a:endParaRPr>
            </a:p>
          </p:txBody>
        </p:sp>
      </p:grpSp>
      <p:pic>
        <p:nvPicPr>
          <p:cNvPr id="23554" name="Picture 27" descr="C:\Carlos\HST\Didáctico\Cursos\Toxicologia\codigo nfpa_archivos\rotuloNFPAd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77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762000" y="29718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buFontTx/>
              <a:buNone/>
              <a:defRPr/>
            </a:pPr>
            <a:r>
              <a:rPr lang="es-MX" sz="4000">
                <a:solidFill>
                  <a:srgbClr val="FF9933"/>
                </a:solidFill>
                <a:latin typeface="Tahoma" charset="0"/>
                <a:cs typeface="+mn-cs"/>
              </a:rPr>
              <a:t>ONU</a:t>
            </a:r>
          </a:p>
          <a:p>
            <a:pPr>
              <a:spcBef>
                <a:spcPct val="0"/>
              </a:spcBef>
              <a:buFontTx/>
              <a:buNone/>
              <a:defRPr/>
            </a:pPr>
            <a:r>
              <a:rPr lang="es-MX" sz="4000">
                <a:solidFill>
                  <a:srgbClr val="FF9933"/>
                </a:solidFill>
                <a:latin typeface="Tahoma" charset="0"/>
                <a:cs typeface="+mn-cs"/>
              </a:rPr>
              <a:t>NUMERO DE NACIONES UNIDAS</a:t>
            </a:r>
            <a:r>
              <a:rPr lang="es-ES">
                <a:cs typeface="+mn-cs"/>
              </a:rPr>
              <a:t> </a:t>
            </a:r>
            <a:r>
              <a:rPr lang="es-MX" sz="3200">
                <a:solidFill>
                  <a:srgbClr val="FFFFCC"/>
                </a:solidFill>
                <a:latin typeface="Tahoma" charset="0"/>
                <a:cs typeface="+mn-cs"/>
              </a:rPr>
              <a:t>	</a:t>
            </a:r>
            <a:br>
              <a:rPr lang="es-MX" sz="3200">
                <a:solidFill>
                  <a:srgbClr val="FFFFCC"/>
                </a:solidFill>
                <a:latin typeface="Tahoma" charset="0"/>
                <a:cs typeface="+mn-cs"/>
              </a:rPr>
            </a:br>
            <a:endParaRPr lang="es-ES" sz="3200" b="1">
              <a:solidFill>
                <a:srgbClr val="FFFFCC"/>
              </a:solidFill>
              <a:latin typeface="Tahoma" charset="0"/>
              <a:cs typeface="+mn-cs"/>
            </a:endParaRPr>
          </a:p>
        </p:txBody>
      </p:sp>
      <p:pic>
        <p:nvPicPr>
          <p:cNvPr id="24578" name="Picture 3" descr="BD2131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67056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BD2131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68788"/>
            <a:ext cx="67056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88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94" name="Rectangle 18"/>
          <p:cNvSpPr>
            <a:spLocks noChangeArrowheads="1"/>
          </p:cNvSpPr>
          <p:nvPr/>
        </p:nvSpPr>
        <p:spPr bwMode="auto">
          <a:xfrm>
            <a:off x="381000" y="762000"/>
            <a:ext cx="8229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75796" name="Text Box 20"/>
          <p:cNvSpPr txBox="1">
            <a:spLocks noChangeArrowheads="1"/>
          </p:cNvSpPr>
          <p:nvPr/>
        </p:nvSpPr>
        <p:spPr bwMode="auto">
          <a:xfrm>
            <a:off x="228600" y="3200400"/>
            <a:ext cx="9747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None/>
              <a:defRPr/>
            </a:pPr>
            <a:r>
              <a:rPr lang="es-MX" sz="1400" b="1">
                <a:latin typeface="Arial" charset="0"/>
                <a:cs typeface="+mn-cs"/>
              </a:rPr>
              <a:t>NUMERO</a:t>
            </a:r>
          </a:p>
          <a:p>
            <a:pPr>
              <a:buFontTx/>
              <a:buNone/>
              <a:defRPr/>
            </a:pPr>
            <a:endParaRPr lang="es-MX" sz="1400">
              <a:latin typeface="Arial" charset="0"/>
              <a:cs typeface="+mn-cs"/>
            </a:endParaRPr>
          </a:p>
          <a:p>
            <a:pPr>
              <a:buFontTx/>
              <a:buNone/>
              <a:defRPr/>
            </a:pPr>
            <a:r>
              <a:rPr lang="es-MX" sz="1400">
                <a:latin typeface="Arial" charset="0"/>
                <a:cs typeface="+mn-cs"/>
              </a:rPr>
              <a:t>2</a:t>
            </a:r>
          </a:p>
          <a:p>
            <a:pPr>
              <a:buFontTx/>
              <a:buNone/>
              <a:defRPr/>
            </a:pPr>
            <a:r>
              <a:rPr lang="es-MX" sz="1400">
                <a:latin typeface="Arial" charset="0"/>
                <a:cs typeface="+mn-cs"/>
              </a:rPr>
              <a:t>3</a:t>
            </a:r>
          </a:p>
          <a:p>
            <a:pPr>
              <a:buFontTx/>
              <a:buNone/>
              <a:defRPr/>
            </a:pPr>
            <a:endParaRPr lang="es-MX" sz="1400">
              <a:latin typeface="Arial" charset="0"/>
              <a:cs typeface="+mn-cs"/>
            </a:endParaRPr>
          </a:p>
          <a:p>
            <a:pPr>
              <a:buFontTx/>
              <a:buNone/>
              <a:defRPr/>
            </a:pPr>
            <a:r>
              <a:rPr lang="es-MX" sz="1400">
                <a:latin typeface="Arial" charset="0"/>
                <a:cs typeface="+mn-cs"/>
              </a:rPr>
              <a:t>4</a:t>
            </a:r>
          </a:p>
          <a:p>
            <a:pPr>
              <a:buFontTx/>
              <a:buNone/>
              <a:defRPr/>
            </a:pPr>
            <a:endParaRPr lang="es-MX" sz="1400">
              <a:latin typeface="Arial" charset="0"/>
              <a:cs typeface="+mn-cs"/>
            </a:endParaRPr>
          </a:p>
          <a:p>
            <a:pPr>
              <a:buFontTx/>
              <a:buNone/>
              <a:defRPr/>
            </a:pPr>
            <a:r>
              <a:rPr lang="es-MX" sz="1400">
                <a:latin typeface="Arial" charset="0"/>
                <a:cs typeface="+mn-cs"/>
              </a:rPr>
              <a:t>5</a:t>
            </a:r>
          </a:p>
          <a:p>
            <a:pPr>
              <a:buFontTx/>
              <a:buNone/>
              <a:defRPr/>
            </a:pPr>
            <a:r>
              <a:rPr lang="es-MX" sz="1400">
                <a:latin typeface="Arial" charset="0"/>
                <a:cs typeface="+mn-cs"/>
              </a:rPr>
              <a:t>6</a:t>
            </a:r>
          </a:p>
          <a:p>
            <a:pPr>
              <a:buFontTx/>
              <a:buNone/>
              <a:defRPr/>
            </a:pPr>
            <a:r>
              <a:rPr lang="es-MX" sz="1400">
                <a:latin typeface="Arial" charset="0"/>
                <a:cs typeface="+mn-cs"/>
              </a:rPr>
              <a:t>7</a:t>
            </a:r>
          </a:p>
          <a:p>
            <a:pPr>
              <a:buFontTx/>
              <a:buNone/>
              <a:defRPr/>
            </a:pPr>
            <a:r>
              <a:rPr lang="es-MX" sz="1400">
                <a:latin typeface="Arial" charset="0"/>
                <a:cs typeface="+mn-cs"/>
              </a:rPr>
              <a:t>8</a:t>
            </a:r>
          </a:p>
          <a:p>
            <a:pPr>
              <a:buFontTx/>
              <a:buNone/>
              <a:defRPr/>
            </a:pPr>
            <a:r>
              <a:rPr lang="es-MX" sz="1400">
                <a:latin typeface="Arial" charset="0"/>
                <a:cs typeface="+mn-cs"/>
              </a:rPr>
              <a:t>9</a:t>
            </a:r>
          </a:p>
          <a:p>
            <a:pPr>
              <a:buFontTx/>
              <a:buNone/>
              <a:defRPr/>
            </a:pPr>
            <a:r>
              <a:rPr lang="es-MX" sz="1400">
                <a:latin typeface="Arial" charset="0"/>
                <a:cs typeface="+mn-cs"/>
              </a:rPr>
              <a:t>X</a:t>
            </a:r>
            <a:endParaRPr lang="es-ES" sz="1400">
              <a:latin typeface="Arial" charset="0"/>
              <a:cs typeface="+mn-cs"/>
            </a:endParaRPr>
          </a:p>
        </p:txBody>
      </p:sp>
      <p:sp>
        <p:nvSpPr>
          <p:cNvPr id="75797" name="Text Box 21"/>
          <p:cNvSpPr txBox="1">
            <a:spLocks noChangeArrowheads="1"/>
          </p:cNvSpPr>
          <p:nvPr/>
        </p:nvSpPr>
        <p:spPr bwMode="auto">
          <a:xfrm>
            <a:off x="1371600" y="3200400"/>
            <a:ext cx="76771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FontTx/>
              <a:buNone/>
              <a:defRPr/>
            </a:pPr>
            <a:r>
              <a:rPr lang="es-MX" sz="1400" b="1">
                <a:latin typeface="Arial" charset="0"/>
                <a:cs typeface="+mn-cs"/>
              </a:rPr>
              <a:t>TIPO DE RIESGO</a:t>
            </a:r>
          </a:p>
          <a:p>
            <a:pPr algn="l">
              <a:buFontTx/>
              <a:buNone/>
              <a:defRPr/>
            </a:pPr>
            <a:endParaRPr lang="es-MX" sz="1400">
              <a:latin typeface="Arial" charset="0"/>
              <a:cs typeface="+mn-cs"/>
            </a:endParaRPr>
          </a:p>
          <a:p>
            <a:pPr algn="l">
              <a:buFontTx/>
              <a:buNone/>
              <a:defRPr/>
            </a:pPr>
            <a:r>
              <a:rPr lang="es-MX" sz="1400">
                <a:latin typeface="Arial" charset="0"/>
                <a:cs typeface="+mn-cs"/>
              </a:rPr>
              <a:t>EMISION DE GASES DEBIDO A LA PRESION O REACCION QUIMICA</a:t>
            </a:r>
          </a:p>
          <a:p>
            <a:pPr algn="l">
              <a:buFontTx/>
              <a:buNone/>
              <a:defRPr/>
            </a:pPr>
            <a:r>
              <a:rPr lang="es-MX" sz="1400">
                <a:latin typeface="Arial" charset="0"/>
                <a:cs typeface="+mn-cs"/>
              </a:rPr>
              <a:t>INFLAMABILIDAD DE LIQUIDOS (VAPORES) Y GASES O LIQUIDOS QUE EXPERIMENTAN</a:t>
            </a:r>
          </a:p>
          <a:p>
            <a:pPr algn="l">
              <a:buFontTx/>
              <a:buNone/>
              <a:defRPr/>
            </a:pPr>
            <a:r>
              <a:rPr lang="es-MX" sz="1400">
                <a:latin typeface="Arial" charset="0"/>
                <a:cs typeface="+mn-cs"/>
              </a:rPr>
              <a:t>CALENTAMIENTO ESPONTANEO</a:t>
            </a:r>
          </a:p>
          <a:p>
            <a:pPr algn="l">
              <a:buFontTx/>
              <a:buNone/>
              <a:defRPr/>
            </a:pPr>
            <a:r>
              <a:rPr lang="es-MX" sz="1400">
                <a:latin typeface="Arial" charset="0"/>
                <a:cs typeface="+mn-cs"/>
              </a:rPr>
              <a:t>INFLAMABILIDAD DE SOLIDOS O SÓLIDOS QUE EXPERIMENTAN CALENTAMIENTO</a:t>
            </a:r>
          </a:p>
          <a:p>
            <a:pPr algn="l">
              <a:buFontTx/>
              <a:buNone/>
              <a:defRPr/>
            </a:pPr>
            <a:r>
              <a:rPr lang="es-MX" sz="1400">
                <a:latin typeface="Arial" charset="0"/>
                <a:cs typeface="+mn-cs"/>
              </a:rPr>
              <a:t>ESPONTANEO</a:t>
            </a:r>
          </a:p>
          <a:p>
            <a:pPr algn="l">
              <a:buFontTx/>
              <a:buNone/>
              <a:defRPr/>
            </a:pPr>
            <a:r>
              <a:rPr lang="es-MX" sz="1400">
                <a:latin typeface="Arial" charset="0"/>
                <a:cs typeface="+mn-cs"/>
              </a:rPr>
              <a:t>EFECTO OXIDANTE (COMBURENTE)</a:t>
            </a:r>
          </a:p>
          <a:p>
            <a:pPr algn="l">
              <a:buFontTx/>
              <a:buNone/>
              <a:defRPr/>
            </a:pPr>
            <a:r>
              <a:rPr lang="es-MX" sz="1400">
                <a:latin typeface="Arial" charset="0"/>
                <a:cs typeface="+mn-cs"/>
              </a:rPr>
              <a:t>TOXICIDAD</a:t>
            </a:r>
          </a:p>
          <a:p>
            <a:pPr algn="l">
              <a:buFontTx/>
              <a:buNone/>
              <a:defRPr/>
            </a:pPr>
            <a:r>
              <a:rPr lang="es-MX" sz="1400">
                <a:latin typeface="Arial" charset="0"/>
                <a:cs typeface="+mn-cs"/>
              </a:rPr>
              <a:t>RADIACTIVIDAD</a:t>
            </a:r>
          </a:p>
          <a:p>
            <a:pPr algn="l">
              <a:buFontTx/>
              <a:buNone/>
              <a:defRPr/>
            </a:pPr>
            <a:r>
              <a:rPr lang="es-MX" sz="1400">
                <a:latin typeface="Arial" charset="0"/>
                <a:cs typeface="+mn-cs"/>
              </a:rPr>
              <a:t>CORROSIVIDAD</a:t>
            </a:r>
          </a:p>
          <a:p>
            <a:pPr algn="l">
              <a:buFontTx/>
              <a:buNone/>
              <a:defRPr/>
            </a:pPr>
            <a:r>
              <a:rPr lang="es-MX" sz="1400">
                <a:latin typeface="Arial" charset="0"/>
                <a:cs typeface="+mn-cs"/>
              </a:rPr>
              <a:t>RIESGO DE REACCION VIOLENTA ESPONTANEA</a:t>
            </a:r>
          </a:p>
          <a:p>
            <a:pPr algn="l">
              <a:buFontTx/>
              <a:buNone/>
              <a:defRPr/>
            </a:pPr>
            <a:r>
              <a:rPr lang="es-MX" sz="1400">
                <a:latin typeface="Arial" charset="0"/>
                <a:cs typeface="+mn-cs"/>
              </a:rPr>
              <a:t>LA SUSTANCIA REACCIONA VIOLENTAMENTE CON EL AGUA </a:t>
            </a:r>
            <a:endParaRPr lang="es-ES" sz="1400">
              <a:latin typeface="Arial" charset="0"/>
              <a:cs typeface="+mn-cs"/>
            </a:endParaRPr>
          </a:p>
        </p:txBody>
      </p:sp>
      <p:grpSp>
        <p:nvGrpSpPr>
          <p:cNvPr id="25604" name="Group 22"/>
          <p:cNvGrpSpPr>
            <a:grpSpLocks/>
          </p:cNvGrpSpPr>
          <p:nvPr/>
        </p:nvGrpSpPr>
        <p:grpSpPr bwMode="auto">
          <a:xfrm>
            <a:off x="533400" y="76200"/>
            <a:ext cx="8256590" cy="2971800"/>
            <a:chOff x="336" y="192"/>
            <a:chExt cx="5201" cy="1872"/>
          </a:xfrm>
        </p:grpSpPr>
        <p:sp>
          <p:nvSpPr>
            <p:cNvPr id="75795" name="Rectangle 19"/>
            <p:cNvSpPr>
              <a:spLocks noChangeArrowheads="1"/>
            </p:cNvSpPr>
            <p:nvPr/>
          </p:nvSpPr>
          <p:spPr bwMode="auto">
            <a:xfrm>
              <a:off x="336" y="192"/>
              <a:ext cx="5184" cy="1872"/>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75778" name="Text Box 2"/>
            <p:cNvSpPr txBox="1">
              <a:spLocks noChangeArrowheads="1"/>
            </p:cNvSpPr>
            <p:nvPr/>
          </p:nvSpPr>
          <p:spPr bwMode="auto">
            <a:xfrm>
              <a:off x="2338" y="865"/>
              <a:ext cx="1004"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None/>
                <a:defRPr/>
              </a:pPr>
              <a:r>
                <a:rPr lang="es-MX" sz="4000">
                  <a:latin typeface="Arial Black" charset="0"/>
                  <a:cs typeface="+mn-cs"/>
                </a:rPr>
                <a:t>X423</a:t>
              </a:r>
            </a:p>
            <a:p>
              <a:pPr>
                <a:buFontTx/>
                <a:buNone/>
                <a:defRPr/>
              </a:pPr>
              <a:r>
                <a:rPr lang="es-MX" sz="4000">
                  <a:latin typeface="Arial Black" charset="0"/>
                  <a:cs typeface="+mn-cs"/>
                </a:rPr>
                <a:t>1428</a:t>
              </a:r>
              <a:endParaRPr lang="es-ES" sz="4000">
                <a:latin typeface="Arial Black" charset="0"/>
                <a:cs typeface="+mn-cs"/>
              </a:endParaRPr>
            </a:p>
          </p:txBody>
        </p:sp>
        <p:sp>
          <p:nvSpPr>
            <p:cNvPr id="75779" name="Rectangle 3"/>
            <p:cNvSpPr>
              <a:spLocks noChangeArrowheads="1"/>
            </p:cNvSpPr>
            <p:nvPr/>
          </p:nvSpPr>
          <p:spPr bwMode="auto">
            <a:xfrm>
              <a:off x="1974" y="858"/>
              <a:ext cx="1728" cy="480"/>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75780" name="Rectangle 4"/>
            <p:cNvSpPr>
              <a:spLocks noChangeArrowheads="1"/>
            </p:cNvSpPr>
            <p:nvPr/>
          </p:nvSpPr>
          <p:spPr bwMode="auto">
            <a:xfrm>
              <a:off x="1974" y="1338"/>
              <a:ext cx="1728" cy="480"/>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75782" name="Line 6"/>
            <p:cNvSpPr>
              <a:spLocks noChangeShapeType="1"/>
            </p:cNvSpPr>
            <p:nvPr/>
          </p:nvSpPr>
          <p:spPr bwMode="auto">
            <a:xfrm>
              <a:off x="1398" y="666"/>
              <a:ext cx="960" cy="384"/>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cs typeface="+mn-cs"/>
              </a:endParaRPr>
            </a:p>
          </p:txBody>
        </p:sp>
        <p:sp>
          <p:nvSpPr>
            <p:cNvPr id="75783" name="Line 7"/>
            <p:cNvSpPr>
              <a:spLocks noChangeShapeType="1"/>
            </p:cNvSpPr>
            <p:nvPr/>
          </p:nvSpPr>
          <p:spPr bwMode="auto">
            <a:xfrm flipH="1">
              <a:off x="3030" y="570"/>
              <a:ext cx="1200" cy="19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cs typeface="+mn-cs"/>
              </a:endParaRPr>
            </a:p>
          </p:txBody>
        </p:sp>
        <p:sp>
          <p:nvSpPr>
            <p:cNvPr id="75785" name="Line 9"/>
            <p:cNvSpPr>
              <a:spLocks noChangeShapeType="1"/>
            </p:cNvSpPr>
            <p:nvPr/>
          </p:nvSpPr>
          <p:spPr bwMode="auto">
            <a:xfrm flipH="1">
              <a:off x="3408" y="1536"/>
              <a:ext cx="912"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cs typeface="+mn-cs"/>
              </a:endParaRPr>
            </a:p>
          </p:txBody>
        </p:sp>
        <p:sp>
          <p:nvSpPr>
            <p:cNvPr id="75786" name="AutoShape 10"/>
            <p:cNvSpPr>
              <a:spLocks/>
            </p:cNvSpPr>
            <p:nvPr/>
          </p:nvSpPr>
          <p:spPr bwMode="auto">
            <a:xfrm rot="-5400000">
              <a:off x="2934" y="618"/>
              <a:ext cx="144" cy="528"/>
            </a:xfrm>
            <a:prstGeom prst="rightBrace">
              <a:avLst>
                <a:gd name="adj1" fmla="val 30556"/>
                <a:gd name="adj2" fmla="val 50000"/>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75787" name="Text Box 11"/>
            <p:cNvSpPr txBox="1">
              <a:spLocks noChangeArrowheads="1"/>
            </p:cNvSpPr>
            <p:nvPr/>
          </p:nvSpPr>
          <p:spPr bwMode="auto">
            <a:xfrm>
              <a:off x="390" y="474"/>
              <a:ext cx="969"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None/>
                <a:defRPr/>
              </a:pPr>
              <a:r>
                <a:rPr lang="es-MX" sz="1600" b="1">
                  <a:latin typeface="Arial" charset="0"/>
                  <a:cs typeface="+mn-cs"/>
                </a:rPr>
                <a:t>PROHIBICION</a:t>
              </a:r>
            </a:p>
            <a:p>
              <a:pPr>
                <a:buFontTx/>
                <a:buNone/>
                <a:defRPr/>
              </a:pPr>
              <a:r>
                <a:rPr lang="es-MX" sz="1600" b="1">
                  <a:latin typeface="Arial" charset="0"/>
                  <a:cs typeface="+mn-cs"/>
                </a:rPr>
                <a:t>DE USAR</a:t>
              </a:r>
            </a:p>
            <a:p>
              <a:pPr>
                <a:buFontTx/>
                <a:buNone/>
                <a:defRPr/>
              </a:pPr>
              <a:r>
                <a:rPr lang="es-MX" sz="1600" b="1">
                  <a:latin typeface="Arial" charset="0"/>
                  <a:cs typeface="+mn-cs"/>
                </a:rPr>
                <a:t>AGUA</a:t>
              </a:r>
              <a:endParaRPr lang="es-ES" sz="1600" b="1">
                <a:latin typeface="Arial" charset="0"/>
                <a:cs typeface="+mn-cs"/>
              </a:endParaRPr>
            </a:p>
          </p:txBody>
        </p:sp>
        <p:sp>
          <p:nvSpPr>
            <p:cNvPr id="75788" name="Text Box 12"/>
            <p:cNvSpPr txBox="1">
              <a:spLocks noChangeArrowheads="1"/>
            </p:cNvSpPr>
            <p:nvPr/>
          </p:nvSpPr>
          <p:spPr bwMode="auto">
            <a:xfrm>
              <a:off x="4372" y="426"/>
              <a:ext cx="1165"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None/>
                <a:defRPr/>
              </a:pPr>
              <a:r>
                <a:rPr lang="es-MX" sz="1600" b="1" dirty="0" smtClean="0">
                  <a:latin typeface="Arial" charset="0"/>
                  <a:cs typeface="+mn-cs"/>
                </a:rPr>
                <a:t>IDENTIFICACION</a:t>
              </a:r>
            </a:p>
            <a:p>
              <a:pPr>
                <a:buFontTx/>
                <a:buNone/>
                <a:defRPr/>
              </a:pPr>
              <a:r>
                <a:rPr lang="es-MX" sz="1600" b="1" dirty="0" smtClean="0">
                  <a:latin typeface="Arial" charset="0"/>
                  <a:cs typeface="+mn-cs"/>
                </a:rPr>
                <a:t>DEL PELIGRO</a:t>
              </a:r>
            </a:p>
            <a:p>
              <a:pPr>
                <a:buFontTx/>
                <a:buNone/>
                <a:defRPr/>
              </a:pPr>
              <a:r>
                <a:rPr lang="es-MX" sz="1200" b="1" dirty="0" smtClean="0">
                  <a:latin typeface="Arial" charset="0"/>
                  <a:cs typeface="+mn-cs"/>
                </a:rPr>
                <a:t>(RIESGO</a:t>
              </a:r>
              <a:endParaRPr lang="es-MX" sz="1200" b="1" dirty="0">
                <a:latin typeface="Arial" charset="0"/>
                <a:cs typeface="+mn-cs"/>
              </a:endParaRPr>
            </a:p>
            <a:p>
              <a:pPr>
                <a:buFontTx/>
                <a:buNone/>
                <a:defRPr/>
              </a:pPr>
              <a:r>
                <a:rPr lang="es-MX" sz="1200" b="1" dirty="0">
                  <a:latin typeface="Arial" charset="0"/>
                  <a:cs typeface="+mn-cs"/>
                </a:rPr>
                <a:t>DE LA</a:t>
              </a:r>
            </a:p>
            <a:p>
              <a:pPr>
                <a:buFontTx/>
                <a:buNone/>
                <a:defRPr/>
              </a:pPr>
              <a:r>
                <a:rPr lang="es-MX" sz="1200" b="1" dirty="0" smtClean="0">
                  <a:latin typeface="Arial" charset="0"/>
                  <a:cs typeface="+mn-cs"/>
                </a:rPr>
                <a:t>SUSTANCIA)</a:t>
              </a:r>
              <a:endParaRPr lang="es-ES" sz="1200" b="1" dirty="0">
                <a:latin typeface="Arial" charset="0"/>
                <a:cs typeface="+mn-cs"/>
              </a:endParaRPr>
            </a:p>
          </p:txBody>
        </p:sp>
        <p:sp>
          <p:nvSpPr>
            <p:cNvPr id="75789" name="Text Box 13"/>
            <p:cNvSpPr txBox="1">
              <a:spLocks noChangeArrowheads="1"/>
            </p:cNvSpPr>
            <p:nvPr/>
          </p:nvSpPr>
          <p:spPr bwMode="auto">
            <a:xfrm>
              <a:off x="4373" y="1248"/>
              <a:ext cx="101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None/>
                <a:defRPr/>
              </a:pPr>
              <a:r>
                <a:rPr lang="es-MX" sz="1600" b="1" dirty="0">
                  <a:latin typeface="Arial" charset="0"/>
                  <a:cs typeface="+mn-cs"/>
                </a:rPr>
                <a:t>NUMERO</a:t>
              </a:r>
            </a:p>
            <a:p>
              <a:pPr>
                <a:buFontTx/>
                <a:buNone/>
                <a:defRPr/>
              </a:pPr>
              <a:r>
                <a:rPr lang="es-MX" sz="1600" b="1" dirty="0">
                  <a:latin typeface="Arial" charset="0"/>
                  <a:cs typeface="+mn-cs"/>
                </a:rPr>
                <a:t>DE NACIONES</a:t>
              </a:r>
            </a:p>
            <a:p>
              <a:pPr>
                <a:buFontTx/>
                <a:buNone/>
                <a:defRPr/>
              </a:pPr>
              <a:r>
                <a:rPr lang="es-MX" sz="1600" b="1" dirty="0" smtClean="0">
                  <a:latin typeface="Arial" charset="0"/>
                  <a:cs typeface="+mn-cs"/>
                </a:rPr>
                <a:t>UNIDAS</a:t>
              </a:r>
            </a:p>
            <a:p>
              <a:pPr>
                <a:buFontTx/>
                <a:buNone/>
                <a:defRPr/>
              </a:pPr>
              <a:r>
                <a:rPr lang="es-MX" sz="1200" b="1" dirty="0" smtClean="0">
                  <a:latin typeface="Arial" charset="0"/>
                </a:rPr>
                <a:t>(IDENTIFICACIÓN</a:t>
              </a:r>
            </a:p>
            <a:p>
              <a:pPr>
                <a:buFontTx/>
                <a:buNone/>
                <a:defRPr/>
              </a:pPr>
              <a:r>
                <a:rPr lang="es-MX" sz="1200" b="1" dirty="0" smtClean="0">
                  <a:latin typeface="Arial" charset="0"/>
                </a:rPr>
                <a:t>DE LA MATERIA)</a:t>
              </a:r>
              <a:endParaRPr lang="es-ES" sz="1200" b="1" dirty="0">
                <a:latin typeface="Arial" charset="0"/>
              </a:endParaRPr>
            </a:p>
          </p:txBody>
        </p:sp>
        <p:grpSp>
          <p:nvGrpSpPr>
            <p:cNvPr id="25616" name="Group 15"/>
            <p:cNvGrpSpPr>
              <a:grpSpLocks/>
            </p:cNvGrpSpPr>
            <p:nvPr/>
          </p:nvGrpSpPr>
          <p:grpSpPr bwMode="auto">
            <a:xfrm>
              <a:off x="704" y="304"/>
              <a:ext cx="3568" cy="560"/>
              <a:chOff x="1609" y="506"/>
              <a:chExt cx="2664" cy="560"/>
            </a:xfrm>
          </p:grpSpPr>
          <p:sp>
            <p:nvSpPr>
              <p:cNvPr id="75792" name="Text Box 16"/>
              <p:cNvSpPr txBox="1">
                <a:spLocks noChangeArrowheads="1"/>
              </p:cNvSpPr>
              <p:nvPr/>
            </p:nvSpPr>
            <p:spPr bwMode="auto">
              <a:xfrm>
                <a:off x="1609" y="506"/>
                <a:ext cx="24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ES_tradnl" sz="3200" b="1">
                    <a:solidFill>
                      <a:srgbClr val="FF9933"/>
                    </a:solidFill>
                    <a:latin typeface="Arial" charset="0"/>
                    <a:cs typeface="+mn-cs"/>
                  </a:rPr>
                  <a:t>		CLASIFICACION</a:t>
                </a:r>
              </a:p>
            </p:txBody>
          </p:sp>
          <p:sp>
            <p:nvSpPr>
              <p:cNvPr id="75793" name="Rectangle 17"/>
              <p:cNvSpPr>
                <a:spLocks noChangeArrowheads="1"/>
              </p:cNvSpPr>
              <p:nvPr/>
            </p:nvSpPr>
            <p:spPr bwMode="auto">
              <a:xfrm>
                <a:off x="1872" y="816"/>
                <a:ext cx="240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buFontTx/>
                  <a:buNone/>
                  <a:defRPr/>
                </a:pPr>
                <a:endParaRPr lang="es-ES_tradnl" sz="2000" b="1">
                  <a:solidFill>
                    <a:srgbClr val="FF9933"/>
                  </a:solidFill>
                  <a:latin typeface="Arial" charset="0"/>
                  <a:cs typeface="+mn-cs"/>
                </a:endParaRPr>
              </a:p>
            </p:txBody>
          </p:sp>
        </p:grpSp>
      </p:grpSp>
    </p:spTree>
    <p:extLst>
      <p:ext uri="{BB962C8B-B14F-4D97-AF65-F5344CB8AC3E}">
        <p14:creationId xmlns:p14="http://schemas.microsoft.com/office/powerpoint/2010/main" val="284370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9 CuadroTexto"/>
          <p:cNvSpPr txBox="1"/>
          <p:nvPr/>
        </p:nvSpPr>
        <p:spPr>
          <a:xfrm>
            <a:off x="35496" y="214290"/>
            <a:ext cx="3719137" cy="461665"/>
          </a:xfrm>
          <a:prstGeom prst="rect">
            <a:avLst/>
          </a:prstGeom>
          <a:noFill/>
        </p:spPr>
        <p:txBody>
          <a:bodyPr wrap="none" rtlCol="0">
            <a:spAutoFit/>
          </a:bodyPr>
          <a:lstStyle/>
          <a:p>
            <a:r>
              <a:rPr lang="es-CL" sz="2400" dirty="0" smtClean="0"/>
              <a:t>PRINCIPALES INFRACCIONES</a:t>
            </a:r>
          </a:p>
        </p:txBody>
      </p:sp>
      <p:sp>
        <p:nvSpPr>
          <p:cNvPr id="2" name="Trapecio 1"/>
          <p:cNvSpPr/>
          <p:nvPr/>
        </p:nvSpPr>
        <p:spPr>
          <a:xfrm>
            <a:off x="899592" y="3212976"/>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404040"/>
                </a:solidFill>
              </a:rPr>
              <a:t>1</a:t>
            </a:r>
          </a:p>
          <a:p>
            <a:pPr algn="ctr"/>
            <a:r>
              <a:rPr lang="es-ES" sz="1000" b="1" dirty="0" smtClean="0">
                <a:solidFill>
                  <a:srgbClr val="404040"/>
                </a:solidFill>
              </a:rPr>
              <a:t>VEHÍCULO</a:t>
            </a:r>
            <a:endParaRPr lang="es-ES" sz="1000" b="1" dirty="0">
              <a:solidFill>
                <a:srgbClr val="404040"/>
              </a:solidFill>
            </a:endParaRPr>
          </a:p>
        </p:txBody>
      </p:sp>
      <p:sp>
        <p:nvSpPr>
          <p:cNvPr id="8" name="Trapecio 7"/>
          <p:cNvSpPr/>
          <p:nvPr/>
        </p:nvSpPr>
        <p:spPr>
          <a:xfrm>
            <a:off x="2339752" y="3212976"/>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2</a:t>
            </a:r>
            <a:endParaRPr lang="es-ES" b="1" dirty="0" smtClean="0">
              <a:solidFill>
                <a:srgbClr val="404040"/>
              </a:solidFill>
            </a:endParaRPr>
          </a:p>
          <a:p>
            <a:pPr algn="ctr"/>
            <a:r>
              <a:rPr lang="es-ES" sz="1000" b="1" dirty="0" smtClean="0">
                <a:solidFill>
                  <a:srgbClr val="404040"/>
                </a:solidFill>
              </a:rPr>
              <a:t>CARGA</a:t>
            </a:r>
            <a:endParaRPr lang="es-ES" sz="1000" b="1" dirty="0">
              <a:solidFill>
                <a:srgbClr val="404040"/>
              </a:solidFill>
            </a:endParaRPr>
          </a:p>
        </p:txBody>
      </p:sp>
      <p:sp>
        <p:nvSpPr>
          <p:cNvPr id="9" name="Trapecio 8"/>
          <p:cNvSpPr/>
          <p:nvPr/>
        </p:nvSpPr>
        <p:spPr>
          <a:xfrm>
            <a:off x="3779912" y="3212976"/>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3</a:t>
            </a:r>
            <a:endParaRPr lang="es-ES" b="1" dirty="0" smtClean="0">
              <a:solidFill>
                <a:srgbClr val="404040"/>
              </a:solidFill>
            </a:endParaRPr>
          </a:p>
          <a:p>
            <a:pPr algn="ctr"/>
            <a:r>
              <a:rPr lang="es-ES" sz="1000" b="1" dirty="0" smtClean="0">
                <a:solidFill>
                  <a:srgbClr val="404040"/>
                </a:solidFill>
              </a:rPr>
              <a:t>ESTACIONAMIENTO</a:t>
            </a:r>
            <a:endParaRPr lang="es-ES" sz="1000" b="1" dirty="0">
              <a:solidFill>
                <a:srgbClr val="404040"/>
              </a:solidFill>
            </a:endParaRPr>
          </a:p>
        </p:txBody>
      </p:sp>
      <p:sp>
        <p:nvSpPr>
          <p:cNvPr id="10" name="Trapecio 9"/>
          <p:cNvSpPr/>
          <p:nvPr/>
        </p:nvSpPr>
        <p:spPr>
          <a:xfrm>
            <a:off x="5220072" y="3212976"/>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4</a:t>
            </a:r>
            <a:endParaRPr lang="es-ES" b="1" dirty="0" smtClean="0">
              <a:solidFill>
                <a:srgbClr val="404040"/>
              </a:solidFill>
            </a:endParaRPr>
          </a:p>
          <a:p>
            <a:pPr algn="ctr"/>
            <a:r>
              <a:rPr lang="es-ES" sz="1000" b="1" dirty="0" smtClean="0">
                <a:solidFill>
                  <a:srgbClr val="404040"/>
                </a:solidFill>
              </a:rPr>
              <a:t>CONDUCTOR</a:t>
            </a:r>
            <a:endParaRPr lang="es-ES" sz="1000" b="1" dirty="0">
              <a:solidFill>
                <a:srgbClr val="404040"/>
              </a:solidFill>
            </a:endParaRPr>
          </a:p>
        </p:txBody>
      </p:sp>
      <p:sp>
        <p:nvSpPr>
          <p:cNvPr id="11" name="Trapecio 10"/>
          <p:cNvSpPr/>
          <p:nvPr/>
        </p:nvSpPr>
        <p:spPr>
          <a:xfrm>
            <a:off x="6660232" y="3212976"/>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404040"/>
                </a:solidFill>
              </a:rPr>
              <a:t>5</a:t>
            </a:r>
          </a:p>
          <a:p>
            <a:pPr algn="ctr"/>
            <a:r>
              <a:rPr lang="es-ES" sz="1000" b="1" dirty="0" smtClean="0">
                <a:solidFill>
                  <a:srgbClr val="404040"/>
                </a:solidFill>
              </a:rPr>
              <a:t>TRANSPORTISTA</a:t>
            </a:r>
            <a:endParaRPr lang="es-ES" sz="1000" b="1" dirty="0">
              <a:solidFill>
                <a:srgbClr val="404040"/>
              </a:solidFill>
            </a:endParaRPr>
          </a:p>
        </p:txBody>
      </p:sp>
    </p:spTree>
    <p:extLst>
      <p:ext uri="{BB962C8B-B14F-4D97-AF65-F5344CB8AC3E}">
        <p14:creationId xmlns:p14="http://schemas.microsoft.com/office/powerpoint/2010/main" val="1674013142"/>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graphicFrame>
        <p:nvGraphicFramePr>
          <p:cNvPr id="2" name="Tabla 1"/>
          <p:cNvGraphicFramePr>
            <a:graphicFrameLocks noGrp="1"/>
          </p:cNvGraphicFramePr>
          <p:nvPr>
            <p:extLst>
              <p:ext uri="{D42A27DB-BD31-4B8C-83A1-F6EECF244321}">
                <p14:modId xmlns:p14="http://schemas.microsoft.com/office/powerpoint/2010/main" val="4209776952"/>
              </p:ext>
            </p:extLst>
          </p:nvPr>
        </p:nvGraphicFramePr>
        <p:xfrm>
          <a:off x="251520" y="2564904"/>
          <a:ext cx="8712968" cy="3383280"/>
        </p:xfrm>
        <a:graphic>
          <a:graphicData uri="http://schemas.openxmlformats.org/drawingml/2006/table">
            <a:tbl>
              <a:tblPr firstRow="1" bandRow="1">
                <a:tableStyleId>{69CF1AB2-1976-4502-BF36-3FF5EA218861}</a:tableStyleId>
              </a:tblPr>
              <a:tblGrid>
                <a:gridCol w="2160240"/>
                <a:gridCol w="65527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t>PROCEDIMIENTO:</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dirty="0" smtClean="0"/>
                        <a:t>Si</a:t>
                      </a:r>
                      <a:r>
                        <a:rPr lang="es-ES" sz="1600" b="0" baseline="0" dirty="0" smtClean="0"/>
                        <a:t> excede tiempo – Infracción</a:t>
                      </a:r>
                      <a:endParaRPr lang="es-ES" sz="1600" b="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TIPIFICACION:</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Mantener en circulación un vehículo de transporte de carga peligrosa con antigüedad superior a 15 años (DS 298 Art. 3º)</a:t>
                      </a:r>
                      <a:endParaRPr lang="es-ES" sz="160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COMPETENCIA:</a:t>
                      </a:r>
                      <a:endParaRPr lang="es-ES"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Juzgado</a:t>
                      </a:r>
                      <a:r>
                        <a:rPr lang="es-ES" sz="1600" baseline="0" dirty="0" smtClean="0"/>
                        <a:t> de Policía Local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p>
                  </a:txBody>
                  <a:tcPr/>
                </a:tc>
              </a:tr>
              <a:tr h="370840">
                <a:tc>
                  <a:txBody>
                    <a:bodyPr/>
                    <a:lstStyle/>
                    <a:p>
                      <a:r>
                        <a:rPr lang="es-ES_tradnl" sz="1800" b="0" kern="1200" dirty="0" smtClean="0">
                          <a:solidFill>
                            <a:schemeClr val="dk1"/>
                          </a:solidFill>
                          <a:latin typeface="+mn-lt"/>
                          <a:ea typeface="+mn-ea"/>
                          <a:cs typeface="+mn-cs"/>
                        </a:rPr>
                        <a:t>VEHICULO:</a:t>
                      </a:r>
                      <a:endParaRPr lang="es-ES_tradnl"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solidFill>
                            <a:schemeClr val="dk1"/>
                          </a:solidFill>
                          <a:latin typeface="+mn-lt"/>
                          <a:ea typeface="+mn-ea"/>
                          <a:cs typeface="+mn-cs"/>
                        </a:rPr>
                        <a:t>No corresponde retiro de circulación ni decomiso de la caga, se notifica al propietario por intermedio del conductor</a:t>
                      </a:r>
                    </a:p>
                    <a:p>
                      <a:endParaRPr lang="es-ES_tradnl" sz="1600" kern="1200" dirty="0" smtClean="0">
                        <a:solidFill>
                          <a:schemeClr val="dk1"/>
                        </a:solidFill>
                        <a:latin typeface="+mn-lt"/>
                        <a:ea typeface="+mn-ea"/>
                        <a:cs typeface="+mn-cs"/>
                      </a:endParaRPr>
                    </a:p>
                  </a:txBody>
                  <a:tcPr/>
                </a:tc>
              </a:tr>
              <a:tr h="370840">
                <a:tc>
                  <a:txBody>
                    <a:bodyPr/>
                    <a:lstStyle/>
                    <a:p>
                      <a:r>
                        <a:rPr lang="es-ES" sz="1800" dirty="0" smtClean="0"/>
                        <a:t>CLASIFICACION: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Menos grave</a:t>
                      </a:r>
                    </a:p>
                    <a:p>
                      <a:endParaRPr lang="es-ES" sz="1600" dirty="0"/>
                    </a:p>
                  </a:txBody>
                  <a:tcPr/>
                </a:tc>
              </a:tr>
            </a:tbl>
          </a:graphicData>
        </a:graphic>
      </p:graphicFrame>
      <p:sp>
        <p:nvSpPr>
          <p:cNvPr id="3" name="CuadroTexto 2"/>
          <p:cNvSpPr txBox="1"/>
          <p:nvPr/>
        </p:nvSpPr>
        <p:spPr>
          <a:xfrm>
            <a:off x="251520" y="908720"/>
            <a:ext cx="8064896" cy="923330"/>
          </a:xfrm>
          <a:prstGeom prst="rect">
            <a:avLst/>
          </a:prstGeom>
          <a:noFill/>
        </p:spPr>
        <p:txBody>
          <a:bodyPr wrap="square" rtlCol="0">
            <a:spAutoFit/>
          </a:bodyPr>
          <a:lstStyle/>
          <a:p>
            <a:r>
              <a:rPr lang="es-ES" dirty="0" smtClean="0"/>
              <a:t>1.- EL VEHICULO</a:t>
            </a:r>
          </a:p>
          <a:p>
            <a:endParaRPr lang="es-ES" dirty="0"/>
          </a:p>
          <a:p>
            <a:r>
              <a:rPr lang="es-ES" dirty="0" smtClean="0"/>
              <a:t>	1.1 La antigüedad del vehículo no sea superior a 15 años</a:t>
            </a:r>
            <a:endParaRPr lang="es-ES" dirty="0"/>
          </a:p>
        </p:txBody>
      </p:sp>
      <p:sp>
        <p:nvSpPr>
          <p:cNvPr id="17" name="Trapecio 16"/>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404040"/>
                </a:solidFill>
              </a:rPr>
              <a:t>1</a:t>
            </a:r>
          </a:p>
          <a:p>
            <a:pPr algn="ctr"/>
            <a:r>
              <a:rPr lang="es-ES" sz="1000" b="1" dirty="0" smtClean="0">
                <a:solidFill>
                  <a:srgbClr val="404040"/>
                </a:solidFill>
              </a:rPr>
              <a:t>VEHÍCULO</a:t>
            </a:r>
            <a:endParaRPr lang="es-ES" sz="1000" b="1" dirty="0">
              <a:solidFill>
                <a:srgbClr val="404040"/>
              </a:solidFill>
            </a:endParaRPr>
          </a:p>
        </p:txBody>
      </p:sp>
      <p:sp>
        <p:nvSpPr>
          <p:cNvPr id="18" name="Trapecio 17"/>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9" name="Trapecio 18"/>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20" name="Trapecio 19"/>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21" name="Trapecio 20"/>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3212625510"/>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graphicFrame>
        <p:nvGraphicFramePr>
          <p:cNvPr id="7" name="Tabla 6"/>
          <p:cNvGraphicFramePr>
            <a:graphicFrameLocks noGrp="1"/>
          </p:cNvGraphicFramePr>
          <p:nvPr>
            <p:extLst>
              <p:ext uri="{D42A27DB-BD31-4B8C-83A1-F6EECF244321}">
                <p14:modId xmlns:p14="http://schemas.microsoft.com/office/powerpoint/2010/main" val="1310509867"/>
              </p:ext>
            </p:extLst>
          </p:nvPr>
        </p:nvGraphicFramePr>
        <p:xfrm>
          <a:off x="251520" y="2564904"/>
          <a:ext cx="8712968" cy="3383280"/>
        </p:xfrm>
        <a:graphic>
          <a:graphicData uri="http://schemas.openxmlformats.org/drawingml/2006/table">
            <a:tbl>
              <a:tblPr firstRow="1" bandRow="1">
                <a:tableStyleId>{69CF1AB2-1976-4502-BF36-3FF5EA218861}</a:tableStyleId>
              </a:tblPr>
              <a:tblGrid>
                <a:gridCol w="2160240"/>
                <a:gridCol w="65527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t>PROCEDIMIENTO:</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dirty="0" smtClean="0"/>
                        <a:t>Caso NO tener rotulo</a:t>
                      </a:r>
                      <a:r>
                        <a:rPr lang="es-ES" sz="1600" b="0" baseline="0" dirty="0" smtClean="0"/>
                        <a:t> – Infracción</a:t>
                      </a:r>
                      <a:endParaRPr lang="es-ES" sz="1600" b="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TIPIFICACION:</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Mantener en circulación un vehículo de transporte de carga peligrosa sin tener ROTULO IDENTIFICATORIO (DS 298 Art. 3º)</a:t>
                      </a:r>
                      <a:endParaRPr lang="es-ES" sz="160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COMPETENCIA:</a:t>
                      </a:r>
                      <a:endParaRPr lang="es-ES"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Juzgado</a:t>
                      </a:r>
                      <a:r>
                        <a:rPr lang="es-ES" sz="1600" baseline="0" dirty="0" smtClean="0"/>
                        <a:t> de Policía Local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p>
                  </a:txBody>
                  <a:tcPr/>
                </a:tc>
              </a:tr>
              <a:tr h="370840">
                <a:tc>
                  <a:txBody>
                    <a:bodyPr/>
                    <a:lstStyle/>
                    <a:p>
                      <a:r>
                        <a:rPr lang="es-ES_tradnl" sz="1800" b="0" kern="1200" dirty="0" smtClean="0">
                          <a:solidFill>
                            <a:schemeClr val="dk1"/>
                          </a:solidFill>
                          <a:latin typeface="+mn-lt"/>
                          <a:ea typeface="+mn-ea"/>
                          <a:cs typeface="+mn-cs"/>
                        </a:rPr>
                        <a:t>VEHICULO:</a:t>
                      </a:r>
                      <a:endParaRPr lang="es-ES_tradnl"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solidFill>
                            <a:schemeClr val="dk1"/>
                          </a:solidFill>
                          <a:latin typeface="+mn-lt"/>
                          <a:ea typeface="+mn-ea"/>
                          <a:cs typeface="+mn-cs"/>
                        </a:rPr>
                        <a:t>No corresponde retiro de circulación ni decomiso de la caga, se notifica al propietario por intermedio del conductor</a:t>
                      </a:r>
                    </a:p>
                    <a:p>
                      <a:endParaRPr lang="es-ES_tradnl" sz="1600" kern="1200" dirty="0" smtClean="0">
                        <a:solidFill>
                          <a:schemeClr val="dk1"/>
                        </a:solidFill>
                        <a:latin typeface="+mn-lt"/>
                        <a:ea typeface="+mn-ea"/>
                        <a:cs typeface="+mn-cs"/>
                      </a:endParaRPr>
                    </a:p>
                  </a:txBody>
                  <a:tcPr/>
                </a:tc>
              </a:tr>
              <a:tr h="370840">
                <a:tc>
                  <a:txBody>
                    <a:bodyPr/>
                    <a:lstStyle/>
                    <a:p>
                      <a:r>
                        <a:rPr lang="es-ES" sz="1800" dirty="0" smtClean="0"/>
                        <a:t>CLASIFICACION: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Menos grave</a:t>
                      </a:r>
                    </a:p>
                    <a:p>
                      <a:endParaRPr lang="es-ES" sz="1600" dirty="0"/>
                    </a:p>
                  </a:txBody>
                  <a:tcPr/>
                </a:tc>
              </a:tr>
            </a:tbl>
          </a:graphicData>
        </a:graphic>
      </p:graphicFrame>
      <p:sp>
        <p:nvSpPr>
          <p:cNvPr id="9" name="CuadroTexto 8"/>
          <p:cNvSpPr txBox="1"/>
          <p:nvPr/>
        </p:nvSpPr>
        <p:spPr>
          <a:xfrm>
            <a:off x="251520" y="908720"/>
            <a:ext cx="8064896" cy="1200329"/>
          </a:xfrm>
          <a:prstGeom prst="rect">
            <a:avLst/>
          </a:prstGeom>
          <a:noFill/>
        </p:spPr>
        <p:txBody>
          <a:bodyPr wrap="square" rtlCol="0">
            <a:spAutoFit/>
          </a:bodyPr>
          <a:lstStyle/>
          <a:p>
            <a:r>
              <a:rPr lang="es-ES" dirty="0" smtClean="0"/>
              <a:t>1.- EL VEHICULO</a:t>
            </a:r>
          </a:p>
          <a:p>
            <a:endParaRPr lang="es-ES" dirty="0"/>
          </a:p>
          <a:p>
            <a:r>
              <a:rPr lang="es-ES" dirty="0" smtClean="0"/>
              <a:t>	1.2 Que cuente con los rotulo </a:t>
            </a:r>
            <a:r>
              <a:rPr lang="es-ES" dirty="0" err="1" smtClean="0"/>
              <a:t>identificatorios</a:t>
            </a:r>
            <a:r>
              <a:rPr lang="es-ES" dirty="0" smtClean="0"/>
              <a:t> de la NCH 2190, los que deben coincidir con la hoja de seguridad de transporte</a:t>
            </a:r>
          </a:p>
        </p:txBody>
      </p:sp>
      <p:sp>
        <p:nvSpPr>
          <p:cNvPr id="13" name="Trapecio 12"/>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404040"/>
                </a:solidFill>
              </a:rPr>
              <a:t>1</a:t>
            </a:r>
          </a:p>
          <a:p>
            <a:pPr algn="ctr"/>
            <a:r>
              <a:rPr lang="es-ES" sz="1000" b="1" dirty="0" smtClean="0">
                <a:solidFill>
                  <a:srgbClr val="404040"/>
                </a:solidFill>
              </a:rPr>
              <a:t>VEHÍCULO</a:t>
            </a:r>
            <a:endParaRPr lang="es-ES" sz="1000" b="1" dirty="0">
              <a:solidFill>
                <a:srgbClr val="404040"/>
              </a:solidFill>
            </a:endParaRPr>
          </a:p>
        </p:txBody>
      </p:sp>
      <p:sp>
        <p:nvSpPr>
          <p:cNvPr id="14" name="Trapecio 13"/>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5" name="Trapecio 14"/>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6" name="Trapecio 15"/>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17" name="Trapecio 16"/>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251520" y="908720"/>
            <a:ext cx="8784976" cy="1477328"/>
          </a:xfrm>
          <a:prstGeom prst="rect">
            <a:avLst/>
          </a:prstGeom>
          <a:noFill/>
        </p:spPr>
        <p:txBody>
          <a:bodyPr wrap="square" rtlCol="0">
            <a:spAutoFit/>
          </a:bodyPr>
          <a:lstStyle/>
          <a:p>
            <a:r>
              <a:rPr lang="es-ES" dirty="0" smtClean="0"/>
              <a:t>1.- EL VEHICULO</a:t>
            </a:r>
          </a:p>
          <a:p>
            <a:endParaRPr lang="es-ES" dirty="0"/>
          </a:p>
          <a:p>
            <a:r>
              <a:rPr lang="es-ES" dirty="0" smtClean="0"/>
              <a:t>	1.3 Que el vehículo cuente con TACOGRAFO u otro dispositivo electrónico que registre mínimo velocidad y distancia recorrida (Se exceptúan los vehículos que transportan cilindros de Gas licuado para reparto domiciliario)</a:t>
            </a:r>
          </a:p>
        </p:txBody>
      </p:sp>
      <p:graphicFrame>
        <p:nvGraphicFramePr>
          <p:cNvPr id="9" name="Tabla 8"/>
          <p:cNvGraphicFramePr>
            <a:graphicFrameLocks noGrp="1"/>
          </p:cNvGraphicFramePr>
          <p:nvPr>
            <p:extLst>
              <p:ext uri="{D42A27DB-BD31-4B8C-83A1-F6EECF244321}">
                <p14:modId xmlns:p14="http://schemas.microsoft.com/office/powerpoint/2010/main" val="499617662"/>
              </p:ext>
            </p:extLst>
          </p:nvPr>
        </p:nvGraphicFramePr>
        <p:xfrm>
          <a:off x="251520" y="2564904"/>
          <a:ext cx="8712968" cy="3383280"/>
        </p:xfrm>
        <a:graphic>
          <a:graphicData uri="http://schemas.openxmlformats.org/drawingml/2006/table">
            <a:tbl>
              <a:tblPr firstRow="1" bandRow="1">
                <a:tableStyleId>{69CF1AB2-1976-4502-BF36-3FF5EA218861}</a:tableStyleId>
              </a:tblPr>
              <a:tblGrid>
                <a:gridCol w="2160240"/>
                <a:gridCol w="65527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t>PROCEDIMIENTO:</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dirty="0" smtClean="0"/>
                        <a:t>Caso NO tener TACOGRAFO o esté en mal estado </a:t>
                      </a:r>
                      <a:r>
                        <a:rPr lang="es-ES" sz="1600" b="0" baseline="0" dirty="0" smtClean="0"/>
                        <a:t>– Infracción</a:t>
                      </a:r>
                      <a:endParaRPr lang="es-ES" sz="1600" b="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TIPIFICACION:</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Mantener en circulación un vehículo de transporte de carga peligrosa que no cuenta con TACOGRAFO (DS 298 Art. 5º)</a:t>
                      </a:r>
                      <a:endParaRPr lang="es-ES" sz="160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COMPETENCIA:</a:t>
                      </a:r>
                      <a:endParaRPr lang="es-ES"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Juzgado</a:t>
                      </a:r>
                      <a:r>
                        <a:rPr lang="es-ES" sz="1600" baseline="0" dirty="0" smtClean="0"/>
                        <a:t> de Policía Local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p>
                  </a:txBody>
                  <a:tcPr/>
                </a:tc>
              </a:tr>
              <a:tr h="370840">
                <a:tc>
                  <a:txBody>
                    <a:bodyPr/>
                    <a:lstStyle/>
                    <a:p>
                      <a:r>
                        <a:rPr lang="es-ES_tradnl" sz="1800" b="0" kern="1200" dirty="0" smtClean="0">
                          <a:solidFill>
                            <a:schemeClr val="dk1"/>
                          </a:solidFill>
                          <a:latin typeface="+mn-lt"/>
                          <a:ea typeface="+mn-ea"/>
                          <a:cs typeface="+mn-cs"/>
                        </a:rPr>
                        <a:t>VEHICULO:</a:t>
                      </a:r>
                      <a:endParaRPr lang="es-ES_tradnl"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solidFill>
                            <a:schemeClr val="dk1"/>
                          </a:solidFill>
                          <a:latin typeface="+mn-lt"/>
                          <a:ea typeface="+mn-ea"/>
                          <a:cs typeface="+mn-cs"/>
                        </a:rPr>
                        <a:t>No corresponde retiro de circulación ni decomiso de la caga, se notifica al propietario por intermedio del conductor</a:t>
                      </a:r>
                    </a:p>
                    <a:p>
                      <a:endParaRPr lang="es-ES_tradnl" sz="1600" kern="1200" dirty="0" smtClean="0">
                        <a:solidFill>
                          <a:schemeClr val="dk1"/>
                        </a:solidFill>
                        <a:latin typeface="+mn-lt"/>
                        <a:ea typeface="+mn-ea"/>
                        <a:cs typeface="+mn-cs"/>
                      </a:endParaRPr>
                    </a:p>
                  </a:txBody>
                  <a:tcPr/>
                </a:tc>
              </a:tr>
              <a:tr h="370840">
                <a:tc>
                  <a:txBody>
                    <a:bodyPr/>
                    <a:lstStyle/>
                    <a:p>
                      <a:r>
                        <a:rPr lang="es-ES" sz="1800" dirty="0" smtClean="0"/>
                        <a:t>CLASIFICACION: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Menos grave</a:t>
                      </a:r>
                    </a:p>
                    <a:p>
                      <a:endParaRPr lang="es-ES" sz="1600" dirty="0"/>
                    </a:p>
                  </a:txBody>
                  <a:tcPr/>
                </a:tc>
              </a:tr>
            </a:tbl>
          </a:graphicData>
        </a:graphic>
      </p:graphicFrame>
      <p:sp>
        <p:nvSpPr>
          <p:cNvPr id="13" name="Trapecio 12"/>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404040"/>
                </a:solidFill>
              </a:rPr>
              <a:t>1</a:t>
            </a:r>
          </a:p>
          <a:p>
            <a:pPr algn="ctr"/>
            <a:r>
              <a:rPr lang="es-ES" sz="1000" b="1" dirty="0" smtClean="0">
                <a:solidFill>
                  <a:srgbClr val="404040"/>
                </a:solidFill>
              </a:rPr>
              <a:t>VEHÍCULO</a:t>
            </a:r>
            <a:endParaRPr lang="es-ES" sz="1000" b="1" dirty="0">
              <a:solidFill>
                <a:srgbClr val="404040"/>
              </a:solidFill>
            </a:endParaRPr>
          </a:p>
        </p:txBody>
      </p:sp>
      <p:sp>
        <p:nvSpPr>
          <p:cNvPr id="14" name="Trapecio 13"/>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5" name="Trapecio 14"/>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6" name="Trapecio 15"/>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17" name="Trapecio 16"/>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251520" y="908720"/>
            <a:ext cx="8784976" cy="1200329"/>
          </a:xfrm>
          <a:prstGeom prst="rect">
            <a:avLst/>
          </a:prstGeom>
          <a:noFill/>
        </p:spPr>
        <p:txBody>
          <a:bodyPr wrap="square" rtlCol="0">
            <a:spAutoFit/>
          </a:bodyPr>
          <a:lstStyle/>
          <a:p>
            <a:r>
              <a:rPr lang="es-ES" dirty="0" smtClean="0"/>
              <a:t>1.- EL VEHICULO</a:t>
            </a:r>
          </a:p>
          <a:p>
            <a:endParaRPr lang="es-ES" dirty="0"/>
          </a:p>
          <a:p>
            <a:r>
              <a:rPr lang="es-ES" dirty="0" smtClean="0"/>
              <a:t>	1.4 Que el vehículo cuente con SISTEMA DE RADIO COMUNICACION o el conductor porte un aparato de telefonía móvil</a:t>
            </a:r>
          </a:p>
        </p:txBody>
      </p:sp>
      <p:graphicFrame>
        <p:nvGraphicFramePr>
          <p:cNvPr id="9" name="Tabla 8"/>
          <p:cNvGraphicFramePr>
            <a:graphicFrameLocks noGrp="1"/>
          </p:cNvGraphicFramePr>
          <p:nvPr>
            <p:extLst>
              <p:ext uri="{D42A27DB-BD31-4B8C-83A1-F6EECF244321}">
                <p14:modId xmlns:p14="http://schemas.microsoft.com/office/powerpoint/2010/main" val="718876604"/>
              </p:ext>
            </p:extLst>
          </p:nvPr>
        </p:nvGraphicFramePr>
        <p:xfrm>
          <a:off x="251520" y="2564904"/>
          <a:ext cx="8712968" cy="3383280"/>
        </p:xfrm>
        <a:graphic>
          <a:graphicData uri="http://schemas.openxmlformats.org/drawingml/2006/table">
            <a:tbl>
              <a:tblPr firstRow="1" bandRow="1">
                <a:tableStyleId>{69CF1AB2-1976-4502-BF36-3FF5EA218861}</a:tableStyleId>
              </a:tblPr>
              <a:tblGrid>
                <a:gridCol w="2160240"/>
                <a:gridCol w="65527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t>PROCEDIMIENTO:</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dirty="0" smtClean="0"/>
                        <a:t>Caso NO contar con EQUIPO DE COMUNICACION </a:t>
                      </a:r>
                      <a:r>
                        <a:rPr lang="es-ES" sz="1600" b="0" baseline="0" dirty="0" smtClean="0"/>
                        <a:t>– Infracción</a:t>
                      </a:r>
                      <a:endParaRPr lang="es-ES" sz="1600" b="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TIPIFICACION:</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Mantener en circulación un vehículo de transporte de carga peligrosa que no cuenta con SISTEMA DE COMUNICACION  (DS 298 Art. 5º)</a:t>
                      </a:r>
                      <a:endParaRPr lang="es-ES" sz="160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COMPETENCIA:</a:t>
                      </a:r>
                      <a:endParaRPr lang="es-ES"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Juzgado</a:t>
                      </a:r>
                      <a:r>
                        <a:rPr lang="es-ES" sz="1600" baseline="0" dirty="0" smtClean="0"/>
                        <a:t> de Policía Local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p>
                  </a:txBody>
                  <a:tcPr/>
                </a:tc>
              </a:tr>
              <a:tr h="370840">
                <a:tc>
                  <a:txBody>
                    <a:bodyPr/>
                    <a:lstStyle/>
                    <a:p>
                      <a:r>
                        <a:rPr lang="es-ES_tradnl" sz="1800" b="0" kern="1200" dirty="0" smtClean="0">
                          <a:solidFill>
                            <a:schemeClr val="dk1"/>
                          </a:solidFill>
                          <a:latin typeface="+mn-lt"/>
                          <a:ea typeface="+mn-ea"/>
                          <a:cs typeface="+mn-cs"/>
                        </a:rPr>
                        <a:t>VEHICULO:</a:t>
                      </a:r>
                      <a:endParaRPr lang="es-ES_tradnl"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solidFill>
                            <a:schemeClr val="dk1"/>
                          </a:solidFill>
                          <a:latin typeface="+mn-lt"/>
                          <a:ea typeface="+mn-ea"/>
                          <a:cs typeface="+mn-cs"/>
                        </a:rPr>
                        <a:t>No corresponde retiro de circulación ni decomiso de la caga, se notifica al propietario por intermedio del conductor</a:t>
                      </a:r>
                    </a:p>
                    <a:p>
                      <a:endParaRPr lang="es-ES_tradnl" sz="1600" kern="1200" dirty="0" smtClean="0">
                        <a:solidFill>
                          <a:schemeClr val="dk1"/>
                        </a:solidFill>
                        <a:latin typeface="+mn-lt"/>
                        <a:ea typeface="+mn-ea"/>
                        <a:cs typeface="+mn-cs"/>
                      </a:endParaRPr>
                    </a:p>
                  </a:txBody>
                  <a:tcPr/>
                </a:tc>
              </a:tr>
              <a:tr h="370840">
                <a:tc>
                  <a:txBody>
                    <a:bodyPr/>
                    <a:lstStyle/>
                    <a:p>
                      <a:r>
                        <a:rPr lang="es-ES" sz="1800" dirty="0" smtClean="0"/>
                        <a:t>CLASIFICACION: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Menos grave</a:t>
                      </a:r>
                    </a:p>
                    <a:p>
                      <a:endParaRPr lang="es-ES" sz="1600" dirty="0"/>
                    </a:p>
                  </a:txBody>
                  <a:tcPr/>
                </a:tc>
              </a:tr>
            </a:tbl>
          </a:graphicData>
        </a:graphic>
      </p:graphicFrame>
      <p:sp>
        <p:nvSpPr>
          <p:cNvPr id="13" name="Trapecio 12"/>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404040"/>
                </a:solidFill>
              </a:rPr>
              <a:t>1</a:t>
            </a:r>
          </a:p>
          <a:p>
            <a:pPr algn="ctr"/>
            <a:r>
              <a:rPr lang="es-ES" sz="1000" b="1" dirty="0" smtClean="0">
                <a:solidFill>
                  <a:srgbClr val="404040"/>
                </a:solidFill>
              </a:rPr>
              <a:t>VEHÍCULO</a:t>
            </a:r>
            <a:endParaRPr lang="es-ES" sz="1000" b="1" dirty="0">
              <a:solidFill>
                <a:srgbClr val="404040"/>
              </a:solidFill>
            </a:endParaRPr>
          </a:p>
        </p:txBody>
      </p:sp>
      <p:sp>
        <p:nvSpPr>
          <p:cNvPr id="14" name="Trapecio 13"/>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5" name="Trapecio 14"/>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6" name="Trapecio 15"/>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17" name="Trapecio 16"/>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51520" y="908720"/>
            <a:ext cx="8784976" cy="1200329"/>
          </a:xfrm>
          <a:prstGeom prst="rect">
            <a:avLst/>
          </a:prstGeom>
          <a:noFill/>
        </p:spPr>
        <p:txBody>
          <a:bodyPr wrap="square" rtlCol="0">
            <a:spAutoFit/>
          </a:bodyPr>
          <a:lstStyle/>
          <a:p>
            <a:r>
              <a:rPr lang="es-ES" dirty="0" smtClean="0"/>
              <a:t>1.- EL VEHICULO</a:t>
            </a:r>
          </a:p>
          <a:p>
            <a:endParaRPr lang="es-ES" dirty="0"/>
          </a:p>
          <a:p>
            <a:r>
              <a:rPr lang="es-ES" dirty="0" smtClean="0"/>
              <a:t>	1.5 Que el vehículo cuente con LETRERO VISIBLE, con datos exigidos en el Art. 20 (Nombre común de la carga, Expedidor, Nombre y teléfono del destinatario y transportista</a:t>
            </a:r>
          </a:p>
        </p:txBody>
      </p:sp>
      <p:graphicFrame>
        <p:nvGraphicFramePr>
          <p:cNvPr id="10" name="Tabla 9"/>
          <p:cNvGraphicFramePr>
            <a:graphicFrameLocks noGrp="1"/>
          </p:cNvGraphicFramePr>
          <p:nvPr>
            <p:extLst>
              <p:ext uri="{D42A27DB-BD31-4B8C-83A1-F6EECF244321}">
                <p14:modId xmlns:p14="http://schemas.microsoft.com/office/powerpoint/2010/main" val="587521439"/>
              </p:ext>
            </p:extLst>
          </p:nvPr>
        </p:nvGraphicFramePr>
        <p:xfrm>
          <a:off x="251520" y="2564904"/>
          <a:ext cx="8712968" cy="3383280"/>
        </p:xfrm>
        <a:graphic>
          <a:graphicData uri="http://schemas.openxmlformats.org/drawingml/2006/table">
            <a:tbl>
              <a:tblPr firstRow="1" bandRow="1">
                <a:tableStyleId>{69CF1AB2-1976-4502-BF36-3FF5EA218861}</a:tableStyleId>
              </a:tblPr>
              <a:tblGrid>
                <a:gridCol w="2160240"/>
                <a:gridCol w="65527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t>PROCEDIMIENTO:</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dirty="0" smtClean="0"/>
                        <a:t>Caso NO contar con EQUIPO DE COMUNICACION </a:t>
                      </a:r>
                      <a:r>
                        <a:rPr lang="es-ES" sz="1600" b="0" baseline="0" dirty="0" smtClean="0"/>
                        <a:t>– Infracción</a:t>
                      </a:r>
                      <a:endParaRPr lang="es-ES" sz="1600" b="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TIPIFICACION:</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Mantener en circulación un vehículo de transporte de carga peligrosa SIN LETRERO IDENTIFICATORIO DE LA CARGA (DS 298 Art. 20)</a:t>
                      </a:r>
                      <a:endParaRPr lang="es-ES" sz="160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COMPETENCIA:</a:t>
                      </a:r>
                      <a:endParaRPr lang="es-ES"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Juzgado</a:t>
                      </a:r>
                      <a:r>
                        <a:rPr lang="es-ES" sz="1600" baseline="0" dirty="0" smtClean="0"/>
                        <a:t> de Policía Local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p>
                  </a:txBody>
                  <a:tcPr/>
                </a:tc>
              </a:tr>
              <a:tr h="370840">
                <a:tc>
                  <a:txBody>
                    <a:bodyPr/>
                    <a:lstStyle/>
                    <a:p>
                      <a:r>
                        <a:rPr lang="es-ES_tradnl" sz="1800" b="0" kern="1200" dirty="0" smtClean="0">
                          <a:solidFill>
                            <a:schemeClr val="dk1"/>
                          </a:solidFill>
                          <a:latin typeface="+mn-lt"/>
                          <a:ea typeface="+mn-ea"/>
                          <a:cs typeface="+mn-cs"/>
                        </a:rPr>
                        <a:t>VEHICULO:</a:t>
                      </a:r>
                      <a:endParaRPr lang="es-ES_tradnl"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solidFill>
                            <a:schemeClr val="dk1"/>
                          </a:solidFill>
                          <a:latin typeface="+mn-lt"/>
                          <a:ea typeface="+mn-ea"/>
                          <a:cs typeface="+mn-cs"/>
                        </a:rPr>
                        <a:t>No corresponde retiro de circulación ni decomiso de la caga, se notifica al propietario por intermedio del conductor</a:t>
                      </a:r>
                    </a:p>
                    <a:p>
                      <a:endParaRPr lang="es-ES_tradnl" sz="1600" kern="1200" dirty="0" smtClean="0">
                        <a:solidFill>
                          <a:schemeClr val="dk1"/>
                        </a:solidFill>
                        <a:latin typeface="+mn-lt"/>
                        <a:ea typeface="+mn-ea"/>
                        <a:cs typeface="+mn-cs"/>
                      </a:endParaRPr>
                    </a:p>
                  </a:txBody>
                  <a:tcPr/>
                </a:tc>
              </a:tr>
              <a:tr h="370840">
                <a:tc>
                  <a:txBody>
                    <a:bodyPr/>
                    <a:lstStyle/>
                    <a:p>
                      <a:r>
                        <a:rPr lang="es-ES" sz="1800" dirty="0" smtClean="0"/>
                        <a:t>CLASIFICACION: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Menos grave</a:t>
                      </a:r>
                    </a:p>
                    <a:p>
                      <a:endParaRPr lang="es-ES" sz="1600" dirty="0"/>
                    </a:p>
                  </a:txBody>
                  <a:tcPr/>
                </a:tc>
              </a:tr>
            </a:tbl>
          </a:graphicData>
        </a:graphic>
      </p:graphicFrame>
      <p:sp>
        <p:nvSpPr>
          <p:cNvPr id="13" name="Trapecio 12"/>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404040"/>
                </a:solidFill>
              </a:rPr>
              <a:t>1</a:t>
            </a:r>
          </a:p>
          <a:p>
            <a:pPr algn="ctr"/>
            <a:r>
              <a:rPr lang="es-ES" sz="1000" b="1" dirty="0" smtClean="0">
                <a:solidFill>
                  <a:srgbClr val="404040"/>
                </a:solidFill>
              </a:rPr>
              <a:t>VEHÍCULO</a:t>
            </a:r>
            <a:endParaRPr lang="es-ES" sz="1000" b="1" dirty="0">
              <a:solidFill>
                <a:srgbClr val="404040"/>
              </a:solidFill>
            </a:endParaRPr>
          </a:p>
        </p:txBody>
      </p:sp>
      <p:sp>
        <p:nvSpPr>
          <p:cNvPr id="14" name="Trapecio 13"/>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5" name="Trapecio 14"/>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6" name="Trapecio 15"/>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17" name="Trapecio 16"/>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107504" y="548680"/>
            <a:ext cx="8928992" cy="2531368"/>
          </a:xfrm>
          <a:extLst>
            <a:ext uri="{909E8E84-426E-40dd-AFC4-6F175D3DCCD1}">
              <a14:hiddenFill xmlns:a14="http://schemas.microsoft.com/office/drawing/2010/main">
                <a:solidFill>
                  <a:srgbClr val="FF9999"/>
                </a:solidFill>
              </a14:hiddenFill>
            </a:ext>
          </a:extLst>
        </p:spPr>
        <p:txBody>
          <a:bodyPr>
            <a:normAutofit/>
          </a:bodyPr>
          <a:lstStyle/>
          <a:p>
            <a:pPr algn="l" eaLnBrk="1" hangingPunct="1">
              <a:tabLst>
                <a:tab pos="574675" algn="l"/>
              </a:tabLst>
              <a:defRPr/>
            </a:pPr>
            <a:r>
              <a:rPr lang="es-ES_tradnl" sz="2000" b="1" dirty="0" smtClean="0">
                <a:solidFill>
                  <a:srgbClr val="0000FF"/>
                </a:solidFill>
                <a:cs typeface="+mj-cs"/>
              </a:rPr>
              <a:t>2.- </a:t>
            </a:r>
            <a:r>
              <a:rPr lang="es-ES_tradnl" sz="2000" b="1" u="sng" dirty="0" smtClean="0">
                <a:solidFill>
                  <a:srgbClr val="0000FF"/>
                </a:solidFill>
                <a:cs typeface="+mj-cs"/>
              </a:rPr>
              <a:t>DE LA CARGA</a:t>
            </a:r>
            <a:br>
              <a:rPr lang="es-ES_tradnl" sz="2000" b="1" u="sng" dirty="0" smtClean="0">
                <a:solidFill>
                  <a:srgbClr val="0000FF"/>
                </a:solidFill>
                <a:cs typeface="+mj-cs"/>
              </a:rPr>
            </a:br>
            <a:r>
              <a:rPr lang="es-ES_tradnl" sz="2000" b="1" u="sng" dirty="0" smtClean="0">
                <a:cs typeface="+mj-cs"/>
              </a:rPr>
              <a:t/>
            </a:r>
            <a:br>
              <a:rPr lang="es-ES_tradnl" sz="2000" b="1" u="sng" dirty="0" smtClean="0">
                <a:cs typeface="+mj-cs"/>
              </a:rPr>
            </a:br>
            <a:r>
              <a:rPr lang="es-ES_tradnl" sz="1800" dirty="0" smtClean="0">
                <a:solidFill>
                  <a:schemeClr val="tx1">
                    <a:lumMod val="75000"/>
                    <a:lumOff val="25000"/>
                  </a:schemeClr>
                </a:solidFill>
              </a:rPr>
              <a:t>El Art. 7º del DS 298, expresa que el embalaje externo de las sustancias peligrosas transportadas, deben estar marcadas y etiquetadas de acuerdo con la correspondiente clasificación y riesgo, de conformidad a lo establecido en la NCH 2190</a:t>
            </a:r>
            <a:endParaRPr lang="es-ES_tradnl" sz="1800" b="1" u="sng" dirty="0" smtClean="0">
              <a:solidFill>
                <a:schemeClr val="tx1">
                  <a:lumMod val="75000"/>
                  <a:lumOff val="25000"/>
                </a:schemeClr>
              </a:solidFill>
            </a:endParaRPr>
          </a:p>
        </p:txBody>
      </p:sp>
      <p:pic>
        <p:nvPicPr>
          <p:cNvPr id="2" name="Imagen 1"/>
          <p:cNvPicPr>
            <a:picLocks noChangeAspect="1"/>
          </p:cNvPicPr>
          <p:nvPr/>
        </p:nvPicPr>
        <p:blipFill>
          <a:blip r:embed="rId3"/>
          <a:stretch>
            <a:fillRect/>
          </a:stretch>
        </p:blipFill>
        <p:spPr>
          <a:xfrm>
            <a:off x="827584" y="2924944"/>
            <a:ext cx="3175000" cy="3517900"/>
          </a:xfrm>
          <a:prstGeom prst="rect">
            <a:avLst/>
          </a:prstGeom>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503" y="3573016"/>
            <a:ext cx="2218881"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rot="20816768">
            <a:off x="2120747" y="5358323"/>
            <a:ext cx="4006994" cy="432048"/>
          </a:xfrm>
          <a:prstGeom prst="rightArrow">
            <a:avLst>
              <a:gd name="adj1" fmla="val 27390"/>
              <a:gd name="adj2" fmla="val 53192"/>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6" name="Trapecio 15"/>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7" name="Trapecio 16"/>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2</a:t>
            </a:r>
            <a:endParaRPr lang="es-ES" b="1" dirty="0" smtClean="0">
              <a:solidFill>
                <a:srgbClr val="404040"/>
              </a:solidFill>
            </a:endParaRPr>
          </a:p>
          <a:p>
            <a:pPr algn="ctr"/>
            <a:r>
              <a:rPr lang="es-ES" sz="1000" b="1" dirty="0" smtClean="0">
                <a:solidFill>
                  <a:srgbClr val="404040"/>
                </a:solidFill>
              </a:rPr>
              <a:t>CARGA</a:t>
            </a:r>
            <a:endParaRPr lang="es-ES" sz="1000" b="1" dirty="0">
              <a:solidFill>
                <a:srgbClr val="404040"/>
              </a:solidFill>
            </a:endParaRPr>
          </a:p>
        </p:txBody>
      </p:sp>
      <p:sp>
        <p:nvSpPr>
          <p:cNvPr id="18" name="Trapecio 17"/>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9" name="Trapecio 18"/>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20" name="Trapecio 19"/>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CuadroTexto 1"/>
          <p:cNvSpPr txBox="1"/>
          <p:nvPr/>
        </p:nvSpPr>
        <p:spPr>
          <a:xfrm>
            <a:off x="72008" y="3573016"/>
            <a:ext cx="9036496" cy="3139321"/>
          </a:xfrm>
          <a:prstGeom prst="rect">
            <a:avLst/>
          </a:prstGeom>
          <a:noFill/>
        </p:spPr>
        <p:txBody>
          <a:bodyPr wrap="square" rtlCol="0">
            <a:spAutoFit/>
          </a:bodyPr>
          <a:lstStyle/>
          <a:p>
            <a:pPr marL="285750" indent="-285750">
              <a:buFont typeface="Arial"/>
              <a:buChar char="•"/>
            </a:pPr>
            <a:r>
              <a:rPr lang="es-ES" dirty="0" smtClean="0">
                <a:solidFill>
                  <a:srgbClr val="000090"/>
                </a:solidFill>
              </a:rPr>
              <a:t>Recolectar toda la información relevante sobre productos químicos a ser almacenados, clasificación, hojas de seguridad, etc.</a:t>
            </a:r>
          </a:p>
          <a:p>
            <a:pPr marL="285750" indent="-285750">
              <a:buFont typeface="Arial"/>
              <a:buChar char="•"/>
            </a:pPr>
            <a:endParaRPr lang="es-ES" dirty="0" smtClean="0">
              <a:solidFill>
                <a:srgbClr val="000090"/>
              </a:solidFill>
            </a:endParaRPr>
          </a:p>
          <a:p>
            <a:pPr marL="285750" indent="-285750">
              <a:buFont typeface="Arial"/>
              <a:buChar char="•"/>
            </a:pPr>
            <a:r>
              <a:rPr lang="es-ES" dirty="0" smtClean="0">
                <a:solidFill>
                  <a:srgbClr val="000090"/>
                </a:solidFill>
              </a:rPr>
              <a:t>Proveer y mantener el equipamiento apropiado, la formación de seguridad entre trabajadores y asegurarse que todos los  visitantes, contratistas, conozcan los peligros y obedezcan las reglas de seguridad </a:t>
            </a:r>
          </a:p>
          <a:p>
            <a:pPr>
              <a:buFont typeface="Arial" pitchFamily="34" charset="0"/>
              <a:buChar char="•"/>
            </a:pPr>
            <a:endParaRPr lang="es-ES" dirty="0" smtClean="0">
              <a:solidFill>
                <a:srgbClr val="000090"/>
              </a:solidFill>
            </a:endParaRPr>
          </a:p>
          <a:p>
            <a:pPr marL="285750" indent="-285750">
              <a:buFont typeface="Arial"/>
              <a:buChar char="•"/>
            </a:pPr>
            <a:r>
              <a:rPr lang="es-ES" dirty="0" smtClean="0">
                <a:solidFill>
                  <a:srgbClr val="000090"/>
                </a:solidFill>
              </a:rPr>
              <a:t>Proveer los respectivos y adecuados seguros contra accidentes para todo el personal</a:t>
            </a:r>
          </a:p>
          <a:p>
            <a:pPr>
              <a:buFont typeface="Arial" pitchFamily="34" charset="0"/>
              <a:buChar char="•"/>
            </a:pPr>
            <a:endParaRPr lang="es-ES" dirty="0" smtClean="0">
              <a:solidFill>
                <a:srgbClr val="000090"/>
              </a:solidFill>
            </a:endParaRPr>
          </a:p>
          <a:p>
            <a:pPr marL="285750" indent="-285750">
              <a:buFont typeface="Arial"/>
              <a:buChar char="•"/>
            </a:pPr>
            <a:r>
              <a:rPr lang="es-ES" dirty="0" smtClean="0">
                <a:solidFill>
                  <a:srgbClr val="000090"/>
                </a:solidFill>
              </a:rPr>
              <a:t>Asegurar una buena comunicación con proveedores de sustancias peligrosas,  autoridades, medios de comunicación y la comunidad</a:t>
            </a:r>
          </a:p>
        </p:txBody>
      </p:sp>
      <p:sp>
        <p:nvSpPr>
          <p:cNvPr id="9" name="CuadroTexto 8"/>
          <p:cNvSpPr txBox="1"/>
          <p:nvPr/>
        </p:nvSpPr>
        <p:spPr>
          <a:xfrm>
            <a:off x="179512" y="260648"/>
            <a:ext cx="8352928" cy="461665"/>
          </a:xfrm>
          <a:prstGeom prst="rect">
            <a:avLst/>
          </a:prstGeom>
          <a:noFill/>
        </p:spPr>
        <p:txBody>
          <a:bodyPr wrap="square" rtlCol="0">
            <a:spAutoFit/>
          </a:bodyPr>
          <a:lstStyle/>
          <a:p>
            <a:r>
              <a:rPr lang="es-ES" sz="2400" dirty="0" smtClean="0"/>
              <a:t>Consideraciones del propietario de las sustancias peligrosas</a:t>
            </a:r>
            <a:endParaRPr lang="es-ES" sz="2400" dirty="0"/>
          </a:p>
        </p:txBody>
      </p:sp>
      <p:pic>
        <p:nvPicPr>
          <p:cNvPr id="2" name="Imagen 1"/>
          <p:cNvPicPr>
            <a:picLocks noChangeAspect="1"/>
          </p:cNvPicPr>
          <p:nvPr/>
        </p:nvPicPr>
        <p:blipFill>
          <a:blip r:embed="rId3"/>
          <a:stretch>
            <a:fillRect/>
          </a:stretch>
        </p:blipFill>
        <p:spPr>
          <a:xfrm>
            <a:off x="2411760" y="980729"/>
            <a:ext cx="4441676" cy="2448272"/>
          </a:xfrm>
          <a:prstGeom prst="rect">
            <a:avLst/>
          </a:prstGeom>
        </p:spPr>
      </p:pic>
    </p:spTree>
    <p:extLst>
      <p:ext uri="{BB962C8B-B14F-4D97-AF65-F5344CB8AC3E}">
        <p14:creationId xmlns:p14="http://schemas.microsoft.com/office/powerpoint/2010/main" val="289631160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graphicFrame>
        <p:nvGraphicFramePr>
          <p:cNvPr id="12" name="Tabla 11"/>
          <p:cNvGraphicFramePr>
            <a:graphicFrameLocks noGrp="1"/>
          </p:cNvGraphicFramePr>
          <p:nvPr>
            <p:extLst>
              <p:ext uri="{D42A27DB-BD31-4B8C-83A1-F6EECF244321}">
                <p14:modId xmlns:p14="http://schemas.microsoft.com/office/powerpoint/2010/main" val="2169797002"/>
              </p:ext>
            </p:extLst>
          </p:nvPr>
        </p:nvGraphicFramePr>
        <p:xfrm>
          <a:off x="251520" y="2564904"/>
          <a:ext cx="8712968" cy="3383280"/>
        </p:xfrm>
        <a:graphic>
          <a:graphicData uri="http://schemas.openxmlformats.org/drawingml/2006/table">
            <a:tbl>
              <a:tblPr firstRow="1" bandRow="1">
                <a:tableStyleId>{16D9F66E-5EB9-4882-86FB-DCBF35E3C3E4}</a:tableStyleId>
              </a:tblPr>
              <a:tblGrid>
                <a:gridCol w="2160240"/>
                <a:gridCol w="65527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t>PROCEDIMIENTO:</a:t>
                      </a:r>
                      <a:endParaRPr lang="es-E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dirty="0" smtClean="0"/>
                        <a:t>Caso embalaje NO se encuentren debidamente marcados </a:t>
                      </a:r>
                      <a:r>
                        <a:rPr lang="es-ES" sz="1600" b="0" baseline="0" dirty="0" smtClean="0"/>
                        <a:t>– Infracción</a:t>
                      </a:r>
                      <a:endParaRPr lang="es-ES" sz="1600" b="0" dirty="0" smtClean="0"/>
                    </a:p>
                    <a:p>
                      <a:endParaRPr lang="es-ES" sz="16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TIPIFICACION:</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Transporte de carga peligrosa NO ETIQUETADA O SIN MARCA DE CLASIFICACION (DS 298 Art. 7º)</a:t>
                      </a:r>
                      <a:endParaRPr lang="es-ES" sz="160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COMPETENCIA:</a:t>
                      </a:r>
                      <a:endParaRPr lang="es-ES"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Juzgado</a:t>
                      </a:r>
                      <a:r>
                        <a:rPr lang="es-ES" sz="1600" baseline="0" dirty="0" smtClean="0"/>
                        <a:t> de Policía Local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p>
                  </a:txBody>
                  <a:tcPr/>
                </a:tc>
              </a:tr>
              <a:tr h="370840">
                <a:tc>
                  <a:txBody>
                    <a:bodyPr/>
                    <a:lstStyle/>
                    <a:p>
                      <a:r>
                        <a:rPr lang="es-ES_tradnl" sz="1800" kern="1200" dirty="0" smtClean="0"/>
                        <a:t>VEHICULO:</a:t>
                      </a:r>
                      <a:endParaRPr lang="es-ES_tradnl"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t>No corresponde retiro de circulación ni decomiso de la caga, se notifica al propietario por intermedio del conductor</a:t>
                      </a:r>
                    </a:p>
                    <a:p>
                      <a:endParaRPr lang="es-ES_tradnl" sz="1600" kern="1200" dirty="0" smtClean="0">
                        <a:solidFill>
                          <a:schemeClr val="dk1"/>
                        </a:solidFill>
                        <a:latin typeface="+mn-lt"/>
                        <a:ea typeface="+mn-ea"/>
                        <a:cs typeface="+mn-cs"/>
                      </a:endParaRPr>
                    </a:p>
                  </a:txBody>
                  <a:tcPr/>
                </a:tc>
              </a:tr>
              <a:tr h="370840">
                <a:tc>
                  <a:txBody>
                    <a:bodyPr/>
                    <a:lstStyle/>
                    <a:p>
                      <a:r>
                        <a:rPr lang="es-ES" sz="1800" dirty="0" smtClean="0"/>
                        <a:t>CLASIFICACION: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Menos grave</a:t>
                      </a:r>
                    </a:p>
                    <a:p>
                      <a:endParaRPr lang="es-ES" sz="1600" dirty="0"/>
                    </a:p>
                  </a:txBody>
                  <a:tcPr/>
                </a:tc>
              </a:tr>
            </a:tbl>
          </a:graphicData>
        </a:graphic>
      </p:graphicFrame>
      <p:sp>
        <p:nvSpPr>
          <p:cNvPr id="13" name="CuadroTexto 12"/>
          <p:cNvSpPr txBox="1"/>
          <p:nvPr/>
        </p:nvSpPr>
        <p:spPr>
          <a:xfrm>
            <a:off x="251520" y="908720"/>
            <a:ext cx="8784976" cy="1200329"/>
          </a:xfrm>
          <a:prstGeom prst="rect">
            <a:avLst/>
          </a:prstGeom>
          <a:noFill/>
        </p:spPr>
        <p:txBody>
          <a:bodyPr wrap="square" rtlCol="0">
            <a:spAutoFit/>
          </a:bodyPr>
          <a:lstStyle/>
          <a:p>
            <a:r>
              <a:rPr lang="es-ES" dirty="0"/>
              <a:t>2</a:t>
            </a:r>
            <a:r>
              <a:rPr lang="es-ES" dirty="0" smtClean="0"/>
              <a:t>.- LA CARGA</a:t>
            </a:r>
          </a:p>
          <a:p>
            <a:endParaRPr lang="es-ES" dirty="0"/>
          </a:p>
          <a:p>
            <a:r>
              <a:rPr lang="es-ES" dirty="0" smtClean="0"/>
              <a:t>	</a:t>
            </a:r>
            <a:r>
              <a:rPr lang="es-ES" dirty="0"/>
              <a:t>2</a:t>
            </a:r>
            <a:r>
              <a:rPr lang="es-ES" dirty="0" smtClean="0"/>
              <a:t>.1 Que el embalaje externo de las Sustancias Peligrosas estén marcadas y etiquetadas de acuerdo a su clasificación y tipo de riesgo, según NCH 219</a:t>
            </a:r>
          </a:p>
        </p:txBody>
      </p:sp>
      <p:sp>
        <p:nvSpPr>
          <p:cNvPr id="11" name="Trapecio 10"/>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4" name="Trapecio 13"/>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2</a:t>
            </a:r>
            <a:endParaRPr lang="es-ES" b="1" dirty="0" smtClean="0">
              <a:solidFill>
                <a:srgbClr val="404040"/>
              </a:solidFill>
            </a:endParaRPr>
          </a:p>
          <a:p>
            <a:pPr algn="ctr"/>
            <a:r>
              <a:rPr lang="es-ES" sz="1000" b="1" dirty="0" smtClean="0">
                <a:solidFill>
                  <a:srgbClr val="404040"/>
                </a:solidFill>
              </a:rPr>
              <a:t>CARGA</a:t>
            </a:r>
            <a:endParaRPr lang="es-ES" sz="1000" b="1" dirty="0">
              <a:solidFill>
                <a:srgbClr val="404040"/>
              </a:solidFill>
            </a:endParaRPr>
          </a:p>
        </p:txBody>
      </p:sp>
      <p:sp>
        <p:nvSpPr>
          <p:cNvPr id="15" name="Trapecio 14"/>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6" name="Trapecio 15"/>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17" name="Trapecio 16"/>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8" name="Picture 3" descr="Los aceites, combustibles y derivados son altamente contaminantes, por lo que un correcto embalaje y forma de transporte son la mejor forma de prevenir una emergencia con este tipo de sustancias.">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68011" y="1196752"/>
            <a:ext cx="3360373"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4655096" y="4005064"/>
            <a:ext cx="3589312" cy="208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600" tIns="46800" rIns="93600" bIns="46800" anchor="ctr"/>
          <a:lstStyle/>
          <a:p>
            <a:pPr algn="just" eaLnBrk="0" hangingPunct="0">
              <a:defRPr/>
            </a:pPr>
            <a:r>
              <a:rPr lang="es-ES_tradnl" sz="1600" dirty="0">
                <a:latin typeface="Verdana" charset="0"/>
                <a:cs typeface="Times New Roman" charset="0"/>
              </a:rPr>
              <a:t>Los aceites, combustibles y derivados son altamente contaminantes, por lo que un correcto embalaje y forma de transporte son la mejor forma de prevenir una emergencia con este tipo de sustancias.</a:t>
            </a:r>
            <a:endParaRPr lang="es-ES_tradnl" sz="1600" dirty="0">
              <a:cs typeface="Times New Roman" charset="0"/>
            </a:endParaRPr>
          </a:p>
          <a:p>
            <a:pPr algn="just" eaLnBrk="0" hangingPunct="0">
              <a:defRPr/>
            </a:pPr>
            <a:endParaRPr lang="es-ES_tradnl" sz="1600" dirty="0"/>
          </a:p>
        </p:txBody>
      </p:sp>
      <p:pic>
        <p:nvPicPr>
          <p:cNvPr id="10" name="Picture 11" descr="Un manejo adecuado disminuye los riesgos de una emergencia por derrame de materiales peligrosos...">
            <a:hlinkClick r:id="rId6"/>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07572" y="1340768"/>
            <a:ext cx="3168352"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683568" y="4077072"/>
            <a:ext cx="3251448" cy="132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3600" tIns="46800" rIns="93600" bIns="46800">
            <a:spAutoFit/>
          </a:bodyPr>
          <a:lstStyle/>
          <a:p>
            <a:pPr eaLnBrk="0" hangingPunct="0">
              <a:defRPr/>
            </a:pPr>
            <a:r>
              <a:rPr lang="en-US" sz="1600" dirty="0">
                <a:latin typeface="Verdana" charset="0"/>
                <a:cs typeface="Times New Roman" charset="0"/>
              </a:rPr>
              <a:t>UN MANEJO ADECUADO DISMINUYE LOS RIESGOS DE UNA EMERGENCIA POR DERRAME DE MATERIALES PELIGROSOS... </a:t>
            </a:r>
            <a:endParaRPr lang="en-US" sz="1600" dirty="0"/>
          </a:p>
        </p:txBody>
      </p:sp>
      <p:sp>
        <p:nvSpPr>
          <p:cNvPr id="16" name="Trapecio 15"/>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7" name="Trapecio 16"/>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2</a:t>
            </a:r>
            <a:endParaRPr lang="es-ES" b="1" dirty="0" smtClean="0">
              <a:solidFill>
                <a:srgbClr val="404040"/>
              </a:solidFill>
            </a:endParaRPr>
          </a:p>
          <a:p>
            <a:pPr algn="ctr"/>
            <a:r>
              <a:rPr lang="es-ES" sz="1000" b="1" dirty="0" smtClean="0">
                <a:solidFill>
                  <a:srgbClr val="404040"/>
                </a:solidFill>
              </a:rPr>
              <a:t>CARGA</a:t>
            </a:r>
            <a:endParaRPr lang="es-ES" sz="1000" b="1" dirty="0">
              <a:solidFill>
                <a:srgbClr val="404040"/>
              </a:solidFill>
            </a:endParaRPr>
          </a:p>
        </p:txBody>
      </p:sp>
      <p:sp>
        <p:nvSpPr>
          <p:cNvPr id="18" name="Trapecio 17"/>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9" name="Trapecio 18"/>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20" name="Trapecio 19"/>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49344368"/>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251520" y="908720"/>
            <a:ext cx="8784976" cy="1200329"/>
          </a:xfrm>
          <a:prstGeom prst="rect">
            <a:avLst/>
          </a:prstGeom>
          <a:noFill/>
        </p:spPr>
        <p:txBody>
          <a:bodyPr wrap="square" rtlCol="0">
            <a:spAutoFit/>
          </a:bodyPr>
          <a:lstStyle/>
          <a:p>
            <a:r>
              <a:rPr lang="es-ES" dirty="0"/>
              <a:t>2</a:t>
            </a:r>
            <a:r>
              <a:rPr lang="es-ES" dirty="0" smtClean="0"/>
              <a:t>.- LA CARGA</a:t>
            </a:r>
          </a:p>
          <a:p>
            <a:endParaRPr lang="es-ES" dirty="0"/>
          </a:p>
          <a:p>
            <a:r>
              <a:rPr lang="es-ES" dirty="0" smtClean="0"/>
              <a:t>	</a:t>
            </a:r>
            <a:r>
              <a:rPr lang="es-ES" dirty="0"/>
              <a:t>2</a:t>
            </a:r>
            <a:r>
              <a:rPr lang="es-ES" dirty="0" smtClean="0"/>
              <a:t>.2 Que no se transporte en el vehículo, Sustancias Peligrosas conjuntamente con: Animales, medicamentos, Alimentos u otro tipo de carga incompatible</a:t>
            </a:r>
          </a:p>
        </p:txBody>
      </p:sp>
      <p:graphicFrame>
        <p:nvGraphicFramePr>
          <p:cNvPr id="9" name="Tabla 8"/>
          <p:cNvGraphicFramePr>
            <a:graphicFrameLocks noGrp="1"/>
          </p:cNvGraphicFramePr>
          <p:nvPr>
            <p:extLst>
              <p:ext uri="{D42A27DB-BD31-4B8C-83A1-F6EECF244321}">
                <p14:modId xmlns:p14="http://schemas.microsoft.com/office/powerpoint/2010/main" val="4202507596"/>
              </p:ext>
            </p:extLst>
          </p:nvPr>
        </p:nvGraphicFramePr>
        <p:xfrm>
          <a:off x="251520" y="2564904"/>
          <a:ext cx="8712968" cy="3627120"/>
        </p:xfrm>
        <a:graphic>
          <a:graphicData uri="http://schemas.openxmlformats.org/drawingml/2006/table">
            <a:tbl>
              <a:tblPr firstRow="1" bandRow="1">
                <a:tableStyleId>{16D9F66E-5EB9-4882-86FB-DCBF35E3C3E4}</a:tableStyleId>
              </a:tblPr>
              <a:tblGrid>
                <a:gridCol w="2160240"/>
                <a:gridCol w="65527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t>PROCEDIMIENTO:</a:t>
                      </a:r>
                      <a:endParaRPr lang="es-E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dirty="0" smtClean="0"/>
                        <a:t>Caso transportar carga</a:t>
                      </a:r>
                      <a:r>
                        <a:rPr lang="es-ES" sz="1600" b="0" baseline="0" dirty="0" smtClean="0"/>
                        <a:t> peligrosa junto con Animales o medicamentos – Infracción</a:t>
                      </a:r>
                      <a:endParaRPr lang="es-ES" sz="1600" b="0" dirty="0" smtClean="0"/>
                    </a:p>
                    <a:p>
                      <a:endParaRPr lang="es-ES" sz="16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TIPIFICACION:</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Transporte de carga peligrosa Junto a productos incompatibles (DS 298 Art. 9º)</a:t>
                      </a:r>
                      <a:endParaRPr lang="es-ES" sz="160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COMPETENCIA:</a:t>
                      </a:r>
                      <a:endParaRPr lang="es-ES"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Juzgado</a:t>
                      </a:r>
                      <a:r>
                        <a:rPr lang="es-ES" sz="1600" baseline="0" dirty="0" smtClean="0"/>
                        <a:t> de Policía Local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p>
                  </a:txBody>
                  <a:tcPr/>
                </a:tc>
              </a:tr>
              <a:tr h="370840">
                <a:tc>
                  <a:txBody>
                    <a:bodyPr/>
                    <a:lstStyle/>
                    <a:p>
                      <a:r>
                        <a:rPr lang="es-ES_tradnl" sz="1800" kern="1200" dirty="0" smtClean="0"/>
                        <a:t>VEHICULO:</a:t>
                      </a:r>
                      <a:endParaRPr lang="es-ES_tradnl"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t>No corresponde retiro de circulación ni decomiso de la caga, se notifica al propietario por intermedio del conductor</a:t>
                      </a:r>
                    </a:p>
                    <a:p>
                      <a:endParaRPr lang="es-ES_tradnl" sz="1600" kern="1200" dirty="0" smtClean="0">
                        <a:solidFill>
                          <a:schemeClr val="dk1"/>
                        </a:solidFill>
                        <a:latin typeface="+mn-lt"/>
                        <a:ea typeface="+mn-ea"/>
                        <a:cs typeface="+mn-cs"/>
                      </a:endParaRPr>
                    </a:p>
                  </a:txBody>
                  <a:tcPr/>
                </a:tc>
              </a:tr>
              <a:tr h="370840">
                <a:tc>
                  <a:txBody>
                    <a:bodyPr/>
                    <a:lstStyle/>
                    <a:p>
                      <a:r>
                        <a:rPr lang="es-ES" sz="1800" dirty="0" smtClean="0"/>
                        <a:t>CLASIFICACION: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Menos grave</a:t>
                      </a:r>
                    </a:p>
                    <a:p>
                      <a:endParaRPr lang="es-ES" sz="1600" dirty="0"/>
                    </a:p>
                  </a:txBody>
                  <a:tcPr/>
                </a:tc>
              </a:tr>
            </a:tbl>
          </a:graphicData>
        </a:graphic>
      </p:graphicFrame>
      <p:sp>
        <p:nvSpPr>
          <p:cNvPr id="13" name="Trapecio 12"/>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4" name="Trapecio 13"/>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2</a:t>
            </a:r>
            <a:endParaRPr lang="es-ES" b="1" dirty="0" smtClean="0">
              <a:solidFill>
                <a:srgbClr val="404040"/>
              </a:solidFill>
            </a:endParaRPr>
          </a:p>
          <a:p>
            <a:pPr algn="ctr"/>
            <a:r>
              <a:rPr lang="es-ES" sz="1000" b="1" dirty="0" smtClean="0">
                <a:solidFill>
                  <a:srgbClr val="404040"/>
                </a:solidFill>
              </a:rPr>
              <a:t>CARGA</a:t>
            </a:r>
            <a:endParaRPr lang="es-ES" sz="1000" b="1" dirty="0">
              <a:solidFill>
                <a:srgbClr val="404040"/>
              </a:solidFill>
            </a:endParaRPr>
          </a:p>
        </p:txBody>
      </p:sp>
      <p:sp>
        <p:nvSpPr>
          <p:cNvPr id="15" name="Trapecio 14"/>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6" name="Trapecio 15"/>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17" name="Trapecio 16"/>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51520" y="908720"/>
            <a:ext cx="8784976" cy="1477328"/>
          </a:xfrm>
          <a:prstGeom prst="rect">
            <a:avLst/>
          </a:prstGeom>
          <a:noFill/>
        </p:spPr>
        <p:txBody>
          <a:bodyPr wrap="square" rtlCol="0">
            <a:spAutoFit/>
          </a:bodyPr>
          <a:lstStyle/>
          <a:p>
            <a:r>
              <a:rPr lang="es-ES" dirty="0"/>
              <a:t>2</a:t>
            </a:r>
            <a:r>
              <a:rPr lang="es-ES" dirty="0" smtClean="0"/>
              <a:t>.- LA CARGA</a:t>
            </a:r>
          </a:p>
          <a:p>
            <a:endParaRPr lang="es-ES" dirty="0"/>
          </a:p>
          <a:p>
            <a:r>
              <a:rPr lang="es-ES" dirty="0" smtClean="0"/>
              <a:t>	2.3 Durante el proceso de carga y descarga, el vehículo deberá encontrar inmovilizado mediante un dispositivo que lo asegure, como cuñas u otros elementos que eviten su desplazamiento</a:t>
            </a:r>
          </a:p>
        </p:txBody>
      </p:sp>
      <p:graphicFrame>
        <p:nvGraphicFramePr>
          <p:cNvPr id="10" name="Tabla 9"/>
          <p:cNvGraphicFramePr>
            <a:graphicFrameLocks noGrp="1"/>
          </p:cNvGraphicFramePr>
          <p:nvPr>
            <p:extLst>
              <p:ext uri="{D42A27DB-BD31-4B8C-83A1-F6EECF244321}">
                <p14:modId xmlns:p14="http://schemas.microsoft.com/office/powerpoint/2010/main" val="3770570317"/>
              </p:ext>
            </p:extLst>
          </p:nvPr>
        </p:nvGraphicFramePr>
        <p:xfrm>
          <a:off x="251520" y="2564904"/>
          <a:ext cx="8712968" cy="3383280"/>
        </p:xfrm>
        <a:graphic>
          <a:graphicData uri="http://schemas.openxmlformats.org/drawingml/2006/table">
            <a:tbl>
              <a:tblPr firstRow="1" bandRow="1">
                <a:tableStyleId>{16D9F66E-5EB9-4882-86FB-DCBF35E3C3E4}</a:tableStyleId>
              </a:tblPr>
              <a:tblGrid>
                <a:gridCol w="2160240"/>
                <a:gridCol w="65527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t>PROCEDIMIENTO:</a:t>
                      </a:r>
                      <a:endParaRPr lang="es-E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dirty="0" smtClean="0"/>
                        <a:t>Caso efectuar carga y/o</a:t>
                      </a:r>
                      <a:r>
                        <a:rPr lang="es-ES" sz="1600" b="0" baseline="0" dirty="0" smtClean="0"/>
                        <a:t> descarga sin estos dispositivos de seguridad – Infracción</a:t>
                      </a:r>
                      <a:endParaRPr lang="es-ES" sz="1600" b="0" dirty="0" smtClean="0"/>
                    </a:p>
                    <a:p>
                      <a:endParaRPr lang="es-ES" sz="16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TIPIFICACION:</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Efectuar carga y </a:t>
                      </a:r>
                      <a:r>
                        <a:rPr lang="es-ES" sz="1600" baseline="0" dirty="0" err="1" smtClean="0"/>
                        <a:t>escarga</a:t>
                      </a:r>
                      <a:r>
                        <a:rPr lang="es-ES" sz="1600" baseline="0" dirty="0" smtClean="0"/>
                        <a:t>, sin los dispositivos de seguridad (DS 298 Art. 16º)</a:t>
                      </a:r>
                      <a:endParaRPr lang="es-ES" sz="1600" dirty="0" smtClean="0"/>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COMPETENCIA:</a:t>
                      </a:r>
                      <a:endParaRPr lang="es-ES"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Juzgado</a:t>
                      </a:r>
                      <a:r>
                        <a:rPr lang="es-ES" sz="1600" baseline="0" dirty="0" smtClean="0"/>
                        <a:t> de Policía Local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p>
                  </a:txBody>
                  <a:tcPr/>
                </a:tc>
              </a:tr>
              <a:tr h="370840">
                <a:tc>
                  <a:txBody>
                    <a:bodyPr/>
                    <a:lstStyle/>
                    <a:p>
                      <a:r>
                        <a:rPr lang="es-ES_tradnl" sz="1800" kern="1200" dirty="0" smtClean="0"/>
                        <a:t>VEHICULO:</a:t>
                      </a:r>
                      <a:endParaRPr lang="es-ES_tradnl"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t>No corresponde retiro de circulación ni decomiso de la caga, deberá</a:t>
                      </a:r>
                      <a:r>
                        <a:rPr lang="es-ES_tradnl" sz="1600" kern="1200" baseline="0" dirty="0" smtClean="0"/>
                        <a:t> disponerse medidas de seguridad respecto de la carga, </a:t>
                      </a:r>
                      <a:r>
                        <a:rPr lang="es-ES_tradnl" sz="1600" kern="1200" dirty="0" smtClean="0"/>
                        <a:t>se notifica al propietario por intermedio del conductor</a:t>
                      </a:r>
                    </a:p>
                  </a:txBody>
                  <a:tcPr/>
                </a:tc>
              </a:tr>
              <a:tr h="370840">
                <a:tc>
                  <a:txBody>
                    <a:bodyPr/>
                    <a:lstStyle/>
                    <a:p>
                      <a:r>
                        <a:rPr lang="es-ES" sz="1800" dirty="0" smtClean="0"/>
                        <a:t>CLASIFICACION: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Menos grave</a:t>
                      </a:r>
                    </a:p>
                    <a:p>
                      <a:endParaRPr lang="es-ES" sz="1600" dirty="0"/>
                    </a:p>
                  </a:txBody>
                  <a:tcPr/>
                </a:tc>
              </a:tr>
            </a:tbl>
          </a:graphicData>
        </a:graphic>
      </p:graphicFrame>
      <p:sp>
        <p:nvSpPr>
          <p:cNvPr id="13" name="Trapecio 12"/>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4" name="Trapecio 13"/>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2</a:t>
            </a:r>
            <a:endParaRPr lang="es-ES" b="1" dirty="0" smtClean="0">
              <a:solidFill>
                <a:srgbClr val="404040"/>
              </a:solidFill>
            </a:endParaRPr>
          </a:p>
          <a:p>
            <a:pPr algn="ctr"/>
            <a:r>
              <a:rPr lang="es-ES" sz="1000" b="1" dirty="0" smtClean="0">
                <a:solidFill>
                  <a:srgbClr val="404040"/>
                </a:solidFill>
              </a:rPr>
              <a:t>CARGA</a:t>
            </a:r>
            <a:endParaRPr lang="es-ES" sz="1000" b="1" dirty="0">
              <a:solidFill>
                <a:srgbClr val="404040"/>
              </a:solidFill>
            </a:endParaRPr>
          </a:p>
        </p:txBody>
      </p:sp>
      <p:sp>
        <p:nvSpPr>
          <p:cNvPr id="15" name="Trapecio 14"/>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6" name="Trapecio 15"/>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17" name="Trapecio 16"/>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107504" y="548680"/>
            <a:ext cx="8928992" cy="2555032"/>
          </a:xfrm>
          <a:extLst>
            <a:ext uri="{909E8E84-426E-40dd-AFC4-6F175D3DCCD1}">
              <a14:hiddenFill xmlns:a14="http://schemas.microsoft.com/office/drawing/2010/main">
                <a:solidFill>
                  <a:srgbClr val="FF9999"/>
                </a:solidFill>
              </a14:hiddenFill>
            </a:ext>
          </a:extLst>
        </p:spPr>
        <p:txBody>
          <a:bodyPr>
            <a:normAutofit/>
          </a:bodyPr>
          <a:lstStyle/>
          <a:p>
            <a:pPr algn="l">
              <a:defRPr/>
            </a:pPr>
            <a:r>
              <a:rPr lang="es-ES" sz="1600" b="1" dirty="0" smtClean="0">
                <a:solidFill>
                  <a:srgbClr val="0000FF"/>
                </a:solidFill>
                <a:latin typeface="Arial" charset="0"/>
                <a:cs typeface="Arial" charset="0"/>
              </a:rPr>
              <a:t>3. </a:t>
            </a:r>
            <a:r>
              <a:rPr lang="en-US" sz="1600" b="1" u="sng" dirty="0" smtClean="0">
                <a:solidFill>
                  <a:srgbClr val="0000FF"/>
                </a:solidFill>
                <a:latin typeface="Arial" charset="0"/>
                <a:cs typeface="Arial" charset="0"/>
              </a:rPr>
              <a:t>DE LA CIRCULACION Y ESTACIONAMIENTO</a:t>
            </a:r>
            <a:r>
              <a:rPr lang="en-US" sz="1600" dirty="0" smtClean="0">
                <a:solidFill>
                  <a:srgbClr val="0000FF"/>
                </a:solidFill>
                <a:latin typeface="Arial Unicode MS" charset="0"/>
                <a:cs typeface="Arial Unicode MS" charset="0"/>
              </a:rPr>
              <a:t/>
            </a:r>
            <a:br>
              <a:rPr lang="en-US" sz="1600" dirty="0" smtClean="0">
                <a:solidFill>
                  <a:srgbClr val="0000FF"/>
                </a:solidFill>
                <a:latin typeface="Arial Unicode MS" charset="0"/>
                <a:cs typeface="Arial Unicode MS" charset="0"/>
              </a:rPr>
            </a:br>
            <a:r>
              <a:rPr lang="es-ES" sz="1600" dirty="0" smtClean="0">
                <a:solidFill>
                  <a:srgbClr val="0000FF"/>
                </a:solidFill>
                <a:latin typeface="Arial Unicode MS" charset="0"/>
                <a:cs typeface="Arial Unicode MS" charset="0"/>
              </a:rPr>
              <a:t/>
            </a:r>
            <a:br>
              <a:rPr lang="es-ES" sz="1600" dirty="0" smtClean="0">
                <a:solidFill>
                  <a:srgbClr val="0000FF"/>
                </a:solidFill>
                <a:latin typeface="Arial Unicode MS" charset="0"/>
                <a:cs typeface="Arial Unicode MS" charset="0"/>
              </a:rPr>
            </a:br>
            <a:r>
              <a:rPr lang="es-ES" sz="1600" dirty="0" smtClean="0">
                <a:solidFill>
                  <a:srgbClr val="0000FF"/>
                </a:solidFill>
                <a:latin typeface="Arial" charset="0"/>
                <a:cs typeface="Arial" charset="0"/>
              </a:rPr>
              <a:t/>
            </a:r>
            <a:br>
              <a:rPr lang="es-ES" sz="1600" dirty="0" smtClean="0">
                <a:solidFill>
                  <a:srgbClr val="0000FF"/>
                </a:solidFill>
                <a:latin typeface="Arial" charset="0"/>
                <a:cs typeface="Arial" charset="0"/>
              </a:rPr>
            </a:br>
            <a:r>
              <a:rPr lang="en-US" sz="1600" dirty="0" smtClean="0">
                <a:solidFill>
                  <a:srgbClr val="0000FF"/>
                </a:solidFill>
                <a:latin typeface="Arial" charset="0"/>
                <a:cs typeface="Arial" charset="0"/>
              </a:rPr>
              <a:t>La </a:t>
            </a:r>
            <a:r>
              <a:rPr lang="en-US" sz="1600" dirty="0" err="1" smtClean="0">
                <a:solidFill>
                  <a:srgbClr val="0000FF"/>
                </a:solidFill>
                <a:latin typeface="Arial" charset="0"/>
                <a:cs typeface="Arial" charset="0"/>
              </a:rPr>
              <a:t>autoridad</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podrá</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fijar</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restricciones</a:t>
            </a:r>
            <a:r>
              <a:rPr lang="en-US" sz="1600" dirty="0" smtClean="0">
                <a:solidFill>
                  <a:srgbClr val="0000FF"/>
                </a:solidFill>
                <a:latin typeface="Arial" charset="0"/>
                <a:cs typeface="Arial" charset="0"/>
              </a:rPr>
              <a:t> al </a:t>
            </a:r>
            <a:r>
              <a:rPr lang="en-US" sz="1600" dirty="0" err="1" smtClean="0">
                <a:solidFill>
                  <a:srgbClr val="0000FF"/>
                </a:solidFill>
                <a:latin typeface="Arial" charset="0"/>
                <a:cs typeface="Arial" charset="0"/>
              </a:rPr>
              <a:t>uso</a:t>
            </a:r>
            <a:r>
              <a:rPr lang="en-US" sz="1600" dirty="0" smtClean="0">
                <a:solidFill>
                  <a:srgbClr val="0000FF"/>
                </a:solidFill>
                <a:latin typeface="Arial" charset="0"/>
                <a:cs typeface="Arial" charset="0"/>
              </a:rPr>
              <a:t> de </a:t>
            </a:r>
            <a:r>
              <a:rPr lang="en-US" sz="1600" dirty="0" err="1" smtClean="0">
                <a:solidFill>
                  <a:srgbClr val="0000FF"/>
                </a:solidFill>
                <a:latin typeface="Arial" charset="0"/>
                <a:cs typeface="Arial" charset="0"/>
              </a:rPr>
              <a:t>las</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vías</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igualmente</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podrá</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establecer</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restricciones</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respecto</a:t>
            </a:r>
            <a:r>
              <a:rPr lang="en-US" sz="1600" dirty="0" smtClean="0">
                <a:solidFill>
                  <a:srgbClr val="0000FF"/>
                </a:solidFill>
                <a:latin typeface="Arial" charset="0"/>
                <a:cs typeface="Arial" charset="0"/>
              </a:rPr>
              <a:t> de los </a:t>
            </a:r>
            <a:r>
              <a:rPr lang="en-US" sz="1600" dirty="0" err="1" smtClean="0">
                <a:solidFill>
                  <a:srgbClr val="0000FF"/>
                </a:solidFill>
                <a:latin typeface="Arial" charset="0"/>
                <a:cs typeface="Arial" charset="0"/>
              </a:rPr>
              <a:t>lugares</a:t>
            </a:r>
            <a:r>
              <a:rPr lang="en-US" sz="1600" dirty="0" smtClean="0">
                <a:solidFill>
                  <a:srgbClr val="0000FF"/>
                </a:solidFill>
                <a:latin typeface="Arial" charset="0"/>
                <a:cs typeface="Arial" charset="0"/>
              </a:rPr>
              <a:t> y </a:t>
            </a:r>
            <a:r>
              <a:rPr lang="en-US" sz="1600" dirty="0" err="1" smtClean="0">
                <a:solidFill>
                  <a:srgbClr val="0000FF"/>
                </a:solidFill>
                <a:latin typeface="Arial" charset="0"/>
                <a:cs typeface="Arial" charset="0"/>
              </a:rPr>
              <a:t>horarios</a:t>
            </a:r>
            <a:r>
              <a:rPr lang="en-US" sz="1600" dirty="0" smtClean="0">
                <a:solidFill>
                  <a:srgbClr val="0000FF"/>
                </a:solidFill>
                <a:latin typeface="Arial" charset="0"/>
                <a:cs typeface="Arial" charset="0"/>
              </a:rPr>
              <a:t> de </a:t>
            </a:r>
            <a:r>
              <a:rPr lang="en-US" sz="1600" dirty="0" err="1" smtClean="0">
                <a:solidFill>
                  <a:srgbClr val="0000FF"/>
                </a:solidFill>
                <a:latin typeface="Arial" charset="0"/>
                <a:cs typeface="Arial" charset="0"/>
              </a:rPr>
              <a:t>estacionamiento</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carga</a:t>
            </a:r>
            <a:r>
              <a:rPr lang="en-US" sz="1600" dirty="0" smtClean="0">
                <a:solidFill>
                  <a:srgbClr val="0000FF"/>
                </a:solidFill>
                <a:latin typeface="Arial" charset="0"/>
                <a:cs typeface="Arial" charset="0"/>
              </a:rPr>
              <a:t> y </a:t>
            </a:r>
            <a:r>
              <a:rPr lang="en-US" sz="1600" dirty="0" err="1" smtClean="0">
                <a:solidFill>
                  <a:srgbClr val="0000FF"/>
                </a:solidFill>
                <a:latin typeface="Arial" charset="0"/>
                <a:cs typeface="Arial" charset="0"/>
              </a:rPr>
              <a:t>descarga</a:t>
            </a:r>
            <a:r>
              <a:rPr lang="en-US" sz="1600" dirty="0" smtClean="0">
                <a:solidFill>
                  <a:srgbClr val="0000FF"/>
                </a:solidFill>
                <a:latin typeface="Arial" charset="0"/>
                <a:cs typeface="Arial" charset="0"/>
              </a:rPr>
              <a:t> de los </a:t>
            </a:r>
            <a:r>
              <a:rPr lang="en-US" sz="1600" dirty="0" err="1" smtClean="0">
                <a:solidFill>
                  <a:srgbClr val="0000FF"/>
                </a:solidFill>
                <a:latin typeface="Arial" charset="0"/>
                <a:cs typeface="Arial" charset="0"/>
              </a:rPr>
              <a:t>vehículos</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que</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transporten</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sustancias</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peligrosas</a:t>
            </a:r>
            <a:endParaRPr lang="en-US" sz="1600" dirty="0" smtClean="0">
              <a:solidFill>
                <a:srgbClr val="0000FF"/>
              </a:solidFill>
              <a:latin typeface="Arial Unicode MS" charset="0"/>
              <a:cs typeface="Arial Unicode MS" charset="0"/>
            </a:endParaRPr>
          </a:p>
        </p:txBody>
      </p:sp>
      <p:pic>
        <p:nvPicPr>
          <p:cNvPr id="2" name="Imagen 1"/>
          <p:cNvPicPr>
            <a:picLocks noChangeAspect="1"/>
          </p:cNvPicPr>
          <p:nvPr/>
        </p:nvPicPr>
        <p:blipFill>
          <a:blip r:embed="rId3"/>
          <a:stretch>
            <a:fillRect/>
          </a:stretch>
        </p:blipFill>
        <p:spPr>
          <a:xfrm>
            <a:off x="4283968" y="2708920"/>
            <a:ext cx="4824536" cy="4104455"/>
          </a:xfrm>
          <a:prstGeom prst="rect">
            <a:avLst/>
          </a:prstGeom>
        </p:spPr>
      </p:pic>
      <p:sp>
        <p:nvSpPr>
          <p:cNvPr id="9" name="Rectangle 2"/>
          <p:cNvSpPr txBox="1">
            <a:spLocks noChangeArrowheads="1"/>
          </p:cNvSpPr>
          <p:nvPr/>
        </p:nvSpPr>
        <p:spPr>
          <a:xfrm>
            <a:off x="179512" y="3429000"/>
            <a:ext cx="3960440" cy="2555032"/>
          </a:xfrm>
          <a:prstGeom prst="rect">
            <a:avLst/>
          </a:prstGeom>
          <a:extLst>
            <a:ext uri="{909E8E84-426E-40dd-AFC4-6F175D3DCCD1}">
              <a14:hiddenFill xmlns:a14="http://schemas.microsoft.com/office/drawing/2010/main">
                <a:solidFill>
                  <a:srgbClr val="FF9999"/>
                </a:solidFill>
              </a14:hiddenFill>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US" sz="1800" dirty="0" smtClean="0">
                <a:solidFill>
                  <a:srgbClr val="000090"/>
                </a:solidFill>
                <a:latin typeface="+mn-lt"/>
                <a:cs typeface="Arial" charset="0"/>
              </a:rPr>
              <a:t>Los </a:t>
            </a:r>
            <a:r>
              <a:rPr lang="en-US" sz="1800" dirty="0" err="1" smtClean="0">
                <a:solidFill>
                  <a:srgbClr val="000090"/>
                </a:solidFill>
                <a:latin typeface="+mn-lt"/>
                <a:cs typeface="Arial" charset="0"/>
              </a:rPr>
              <a:t>vehículos</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que</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transporten</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sustancias</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peligrosas</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deberán</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evitar</a:t>
            </a:r>
            <a:r>
              <a:rPr lang="en-US" sz="1800" dirty="0" smtClean="0">
                <a:solidFill>
                  <a:srgbClr val="000090"/>
                </a:solidFill>
                <a:latin typeface="+mn-lt"/>
                <a:cs typeface="Arial" charset="0"/>
              </a:rPr>
              <a:t> el </a:t>
            </a:r>
            <a:r>
              <a:rPr lang="en-US" sz="1800" dirty="0" err="1" smtClean="0">
                <a:solidFill>
                  <a:srgbClr val="000090"/>
                </a:solidFill>
                <a:latin typeface="+mn-lt"/>
                <a:cs typeface="Arial" charset="0"/>
              </a:rPr>
              <a:t>uso</a:t>
            </a:r>
            <a:r>
              <a:rPr lang="en-US" sz="1800" dirty="0" smtClean="0">
                <a:solidFill>
                  <a:srgbClr val="000090"/>
                </a:solidFill>
                <a:latin typeface="+mn-lt"/>
                <a:cs typeface="Arial" charset="0"/>
              </a:rPr>
              <a:t> de </a:t>
            </a:r>
            <a:r>
              <a:rPr lang="en-US" sz="1800" dirty="0" err="1" smtClean="0">
                <a:solidFill>
                  <a:srgbClr val="000090"/>
                </a:solidFill>
                <a:latin typeface="+mn-lt"/>
                <a:cs typeface="Arial" charset="0"/>
              </a:rPr>
              <a:t>vías</a:t>
            </a:r>
            <a:r>
              <a:rPr lang="en-US" sz="1800" dirty="0" smtClean="0">
                <a:solidFill>
                  <a:srgbClr val="000090"/>
                </a:solidFill>
                <a:latin typeface="+mn-lt"/>
                <a:cs typeface="Arial" charset="0"/>
              </a:rPr>
              <a:t> en </a:t>
            </a:r>
            <a:r>
              <a:rPr lang="en-US" sz="1800" dirty="0" err="1" smtClean="0">
                <a:solidFill>
                  <a:srgbClr val="000090"/>
                </a:solidFill>
                <a:latin typeface="+mn-lt"/>
                <a:cs typeface="Arial" charset="0"/>
              </a:rPr>
              <a:t>áreas</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densamente</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pobladas</a:t>
            </a:r>
            <a:r>
              <a:rPr lang="en-US" sz="1800" dirty="0" smtClean="0">
                <a:solidFill>
                  <a:srgbClr val="000090"/>
                </a:solidFill>
                <a:latin typeface="+mn-lt"/>
                <a:cs typeface="Arial" charset="0"/>
              </a:rPr>
              <a:t> y no </a:t>
            </a:r>
            <a:r>
              <a:rPr lang="en-US" sz="1800" dirty="0" err="1" smtClean="0">
                <a:solidFill>
                  <a:srgbClr val="000090"/>
                </a:solidFill>
                <a:latin typeface="+mn-lt"/>
                <a:cs typeface="Arial" charset="0"/>
              </a:rPr>
              <a:t>podrán</a:t>
            </a:r>
            <a:r>
              <a:rPr lang="en-US" sz="1800" dirty="0" smtClean="0">
                <a:solidFill>
                  <a:srgbClr val="000090"/>
                </a:solidFill>
                <a:latin typeface="+mn-lt"/>
                <a:cs typeface="Arial" charset="0"/>
              </a:rPr>
              <a:t> circular </a:t>
            </a:r>
            <a:r>
              <a:rPr lang="en-US" sz="1800" dirty="0" err="1" smtClean="0">
                <a:solidFill>
                  <a:srgbClr val="000090"/>
                </a:solidFill>
                <a:latin typeface="+mn-lt"/>
                <a:cs typeface="Arial" charset="0"/>
              </a:rPr>
              <a:t>por</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túneles</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cuya</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longitud</a:t>
            </a:r>
            <a:r>
              <a:rPr lang="en-US" sz="1800" dirty="0" smtClean="0">
                <a:solidFill>
                  <a:srgbClr val="000090"/>
                </a:solidFill>
                <a:latin typeface="+mn-lt"/>
                <a:cs typeface="Arial" charset="0"/>
              </a:rPr>
              <a:t> sea superior a 500 Mts. </a:t>
            </a:r>
            <a:r>
              <a:rPr lang="en-US" sz="1800" dirty="0" err="1" smtClean="0">
                <a:solidFill>
                  <a:srgbClr val="000090"/>
                </a:solidFill>
                <a:latin typeface="+mn-lt"/>
                <a:cs typeface="Arial" charset="0"/>
              </a:rPr>
              <a:t>Cuando</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estos</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tengan</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una</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vía</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alternativa</a:t>
            </a:r>
            <a:r>
              <a:rPr lang="en-US" sz="1800" dirty="0" smtClean="0">
                <a:solidFill>
                  <a:srgbClr val="000090"/>
                </a:solidFill>
                <a:latin typeface="+mn-lt"/>
                <a:cs typeface="Arial" charset="0"/>
              </a:rPr>
              <a:t> </a:t>
            </a:r>
            <a:r>
              <a:rPr lang="en-US" sz="1800" dirty="0" err="1" smtClean="0">
                <a:solidFill>
                  <a:srgbClr val="000090"/>
                </a:solidFill>
                <a:latin typeface="+mn-lt"/>
                <a:cs typeface="Arial" charset="0"/>
              </a:rPr>
              <a:t>segura</a:t>
            </a:r>
            <a:r>
              <a:rPr lang="en-US" sz="1800" dirty="0" smtClean="0">
                <a:solidFill>
                  <a:srgbClr val="000090"/>
                </a:solidFill>
                <a:latin typeface="+mn-lt"/>
                <a:cs typeface="Arial" charset="0"/>
              </a:rPr>
              <a:t>.</a:t>
            </a:r>
            <a:br>
              <a:rPr lang="en-US" sz="1800" dirty="0" smtClean="0">
                <a:solidFill>
                  <a:srgbClr val="000090"/>
                </a:solidFill>
                <a:latin typeface="+mn-lt"/>
                <a:cs typeface="Arial" charset="0"/>
              </a:rPr>
            </a:br>
            <a:r>
              <a:rPr lang="es-ES" sz="1800" dirty="0" smtClean="0">
                <a:solidFill>
                  <a:srgbClr val="000090"/>
                </a:solidFill>
                <a:latin typeface="+mn-lt"/>
                <a:cs typeface="Arial" charset="0"/>
              </a:rPr>
              <a:t/>
            </a:r>
            <a:br>
              <a:rPr lang="es-ES" sz="1800" dirty="0" smtClean="0">
                <a:solidFill>
                  <a:srgbClr val="000090"/>
                </a:solidFill>
                <a:latin typeface="+mn-lt"/>
                <a:cs typeface="Arial" charset="0"/>
              </a:rPr>
            </a:br>
            <a:endParaRPr lang="en-US" sz="1800" dirty="0" smtClean="0">
              <a:solidFill>
                <a:srgbClr val="000090"/>
              </a:solidFill>
              <a:latin typeface="+mn-lt"/>
              <a:cs typeface="Arial Unicode MS" charset="0"/>
            </a:endParaRPr>
          </a:p>
        </p:txBody>
      </p:sp>
      <p:sp>
        <p:nvSpPr>
          <p:cNvPr id="13" name="Trapecio 12"/>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4" name="Trapecio 13"/>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5" name="Trapecio 14"/>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3</a:t>
            </a:r>
            <a:endParaRPr lang="es-ES" b="1" dirty="0" smtClean="0">
              <a:solidFill>
                <a:srgbClr val="404040"/>
              </a:solidFill>
            </a:endParaRPr>
          </a:p>
          <a:p>
            <a:pPr algn="ctr"/>
            <a:r>
              <a:rPr lang="es-ES" sz="1000" b="1" dirty="0" smtClean="0">
                <a:solidFill>
                  <a:srgbClr val="404040"/>
                </a:solidFill>
              </a:rPr>
              <a:t>ESTACIONAMIENTO</a:t>
            </a:r>
            <a:endParaRPr lang="es-ES" sz="1000" b="1" dirty="0">
              <a:solidFill>
                <a:srgbClr val="404040"/>
              </a:solidFill>
            </a:endParaRPr>
          </a:p>
        </p:txBody>
      </p:sp>
      <p:sp>
        <p:nvSpPr>
          <p:cNvPr id="16" name="Trapecio 15"/>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17" name="Trapecio 16"/>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107504" y="801960"/>
            <a:ext cx="8928992" cy="5867400"/>
          </a:xfrm>
          <a:extLst>
            <a:ext uri="{909E8E84-426E-40dd-AFC4-6F175D3DCCD1}">
              <a14:hiddenFill xmlns:a14="http://schemas.microsoft.com/office/drawing/2010/main">
                <a:solidFill>
                  <a:srgbClr val="FF9999"/>
                </a:solidFill>
              </a14:hiddenFill>
            </a:ext>
          </a:extLst>
        </p:spPr>
        <p:txBody>
          <a:bodyPr>
            <a:normAutofit/>
          </a:bodyPr>
          <a:lstStyle/>
          <a:p>
            <a:pPr algn="l" eaLnBrk="1" hangingPunct="1">
              <a:defRPr/>
            </a:pPr>
            <a:r>
              <a:rPr lang="es-ES" sz="1600" b="1" dirty="0" smtClean="0">
                <a:solidFill>
                  <a:srgbClr val="0000FF"/>
                </a:solidFill>
                <a:latin typeface="Arial" charset="0"/>
                <a:cs typeface="Arial" charset="0"/>
              </a:rPr>
              <a:t>3. </a:t>
            </a:r>
            <a:r>
              <a:rPr lang="en-US" sz="1600" b="1" u="sng" dirty="0" smtClean="0">
                <a:solidFill>
                  <a:srgbClr val="0000FF"/>
                </a:solidFill>
                <a:latin typeface="Arial" charset="0"/>
                <a:cs typeface="Arial" charset="0"/>
              </a:rPr>
              <a:t>DE LA CIRCULACION Y ESTACIONAMIENTO</a:t>
            </a:r>
            <a:r>
              <a:rPr lang="en-US" sz="1600" dirty="0" smtClean="0">
                <a:solidFill>
                  <a:srgbClr val="0000FF"/>
                </a:solidFill>
                <a:latin typeface="Arial Unicode MS" charset="0"/>
                <a:cs typeface="Arial Unicode MS" charset="0"/>
              </a:rPr>
              <a:t/>
            </a:r>
            <a:br>
              <a:rPr lang="en-US" sz="1600" dirty="0" smtClean="0">
                <a:solidFill>
                  <a:srgbClr val="0000FF"/>
                </a:solidFill>
                <a:latin typeface="Arial Unicode MS" charset="0"/>
                <a:cs typeface="Arial Unicode MS" charset="0"/>
              </a:rPr>
            </a:br>
            <a:r>
              <a:rPr lang="es-ES" sz="1600" dirty="0" smtClean="0">
                <a:solidFill>
                  <a:srgbClr val="0000FF"/>
                </a:solidFill>
                <a:latin typeface="Arial Unicode MS" charset="0"/>
                <a:cs typeface="Arial Unicode MS" charset="0"/>
              </a:rPr>
              <a:t/>
            </a:r>
            <a:br>
              <a:rPr lang="es-ES" sz="1600" dirty="0" smtClean="0">
                <a:solidFill>
                  <a:srgbClr val="0000FF"/>
                </a:solidFill>
                <a:latin typeface="Arial Unicode MS" charset="0"/>
                <a:cs typeface="Arial Unicode MS" charset="0"/>
              </a:rPr>
            </a:br>
            <a:r>
              <a:rPr lang="es-ES" sz="1600" dirty="0" smtClean="0">
                <a:solidFill>
                  <a:srgbClr val="0000FF"/>
                </a:solidFill>
                <a:latin typeface="Arial Unicode MS" charset="0"/>
                <a:cs typeface="Arial Unicode MS" charset="0"/>
              </a:rPr>
              <a:t/>
            </a:r>
            <a:br>
              <a:rPr lang="es-ES" sz="1600" dirty="0" smtClean="0">
                <a:solidFill>
                  <a:srgbClr val="0000FF"/>
                </a:solidFill>
                <a:latin typeface="Arial Unicode MS" charset="0"/>
                <a:cs typeface="Arial Unicode MS" charset="0"/>
              </a:rPr>
            </a:br>
            <a:r>
              <a:rPr lang="es-ES" sz="1600" dirty="0">
                <a:solidFill>
                  <a:srgbClr val="0000FF"/>
                </a:solidFill>
                <a:latin typeface="Arial Unicode MS" charset="0"/>
                <a:cs typeface="Arial Unicode MS" charset="0"/>
              </a:rPr>
              <a:t/>
            </a:r>
            <a:br>
              <a:rPr lang="es-ES" sz="1600" dirty="0">
                <a:solidFill>
                  <a:srgbClr val="0000FF"/>
                </a:solidFill>
                <a:latin typeface="Arial Unicode MS" charset="0"/>
                <a:cs typeface="Arial Unicode MS" charset="0"/>
              </a:rPr>
            </a:br>
            <a:r>
              <a:rPr lang="es-ES" sz="1600" dirty="0" smtClean="0">
                <a:solidFill>
                  <a:srgbClr val="0000FF"/>
                </a:solidFill>
                <a:latin typeface="Arial Unicode MS" charset="0"/>
                <a:cs typeface="Arial Unicode MS" charset="0"/>
              </a:rPr>
              <a:t/>
            </a:r>
            <a:br>
              <a:rPr lang="es-ES" sz="1600" dirty="0" smtClean="0">
                <a:solidFill>
                  <a:srgbClr val="0000FF"/>
                </a:solidFill>
                <a:latin typeface="Arial Unicode MS" charset="0"/>
                <a:cs typeface="Arial Unicode MS" charset="0"/>
              </a:rPr>
            </a:br>
            <a:r>
              <a:rPr lang="es-ES" sz="1600" dirty="0">
                <a:solidFill>
                  <a:srgbClr val="0000FF"/>
                </a:solidFill>
                <a:latin typeface="Arial Unicode MS" charset="0"/>
                <a:cs typeface="Arial Unicode MS" charset="0"/>
              </a:rPr>
              <a:t/>
            </a:r>
            <a:br>
              <a:rPr lang="es-ES" sz="1600" dirty="0">
                <a:solidFill>
                  <a:srgbClr val="0000FF"/>
                </a:solidFill>
                <a:latin typeface="Arial Unicode MS" charset="0"/>
                <a:cs typeface="Arial Unicode MS" charset="0"/>
              </a:rPr>
            </a:br>
            <a:r>
              <a:rPr lang="es-ES" sz="1600" dirty="0" smtClean="0">
                <a:solidFill>
                  <a:srgbClr val="0000FF"/>
                </a:solidFill>
                <a:latin typeface="Arial Unicode MS" charset="0"/>
                <a:cs typeface="Arial Unicode MS" charset="0"/>
              </a:rPr>
              <a:t/>
            </a:r>
            <a:br>
              <a:rPr lang="es-ES" sz="1600" dirty="0" smtClean="0">
                <a:solidFill>
                  <a:srgbClr val="0000FF"/>
                </a:solidFill>
                <a:latin typeface="Arial Unicode MS" charset="0"/>
                <a:cs typeface="Arial Unicode MS" charset="0"/>
              </a:rPr>
            </a:br>
            <a:r>
              <a:rPr lang="es-ES" sz="1600" dirty="0">
                <a:solidFill>
                  <a:srgbClr val="0000FF"/>
                </a:solidFill>
                <a:latin typeface="Arial Unicode MS" charset="0"/>
                <a:cs typeface="Arial Unicode MS" charset="0"/>
              </a:rPr>
              <a:t/>
            </a:r>
            <a:br>
              <a:rPr lang="es-ES" sz="1600" dirty="0">
                <a:solidFill>
                  <a:srgbClr val="0000FF"/>
                </a:solidFill>
                <a:latin typeface="Arial Unicode MS" charset="0"/>
                <a:cs typeface="Arial Unicode MS" charset="0"/>
              </a:rPr>
            </a:br>
            <a:r>
              <a:rPr lang="es-ES" sz="1600" dirty="0" smtClean="0">
                <a:solidFill>
                  <a:srgbClr val="0000FF"/>
                </a:solidFill>
                <a:latin typeface="Arial Unicode MS" charset="0"/>
                <a:cs typeface="Arial Unicode MS" charset="0"/>
              </a:rPr>
              <a:t/>
            </a:r>
            <a:br>
              <a:rPr lang="es-ES" sz="1600" dirty="0" smtClean="0">
                <a:solidFill>
                  <a:srgbClr val="0000FF"/>
                </a:solidFill>
                <a:latin typeface="Arial Unicode MS" charset="0"/>
                <a:cs typeface="Arial Unicode MS" charset="0"/>
              </a:rPr>
            </a:br>
            <a:r>
              <a:rPr lang="es-ES" sz="1600" dirty="0">
                <a:solidFill>
                  <a:srgbClr val="0000FF"/>
                </a:solidFill>
                <a:latin typeface="Arial Unicode MS" charset="0"/>
                <a:cs typeface="Arial Unicode MS" charset="0"/>
              </a:rPr>
              <a:t/>
            </a:r>
            <a:br>
              <a:rPr lang="es-ES" sz="1600" dirty="0">
                <a:solidFill>
                  <a:srgbClr val="0000FF"/>
                </a:solidFill>
                <a:latin typeface="Arial Unicode MS" charset="0"/>
                <a:cs typeface="Arial Unicode MS" charset="0"/>
              </a:rPr>
            </a:br>
            <a:r>
              <a:rPr lang="es-ES" sz="1600" dirty="0" smtClean="0">
                <a:solidFill>
                  <a:srgbClr val="0000FF"/>
                </a:solidFill>
                <a:latin typeface="Arial Unicode MS" charset="0"/>
                <a:cs typeface="Arial Unicode MS" charset="0"/>
              </a:rPr>
              <a:t/>
            </a:r>
            <a:br>
              <a:rPr lang="es-ES" sz="1600" dirty="0" smtClean="0">
                <a:solidFill>
                  <a:srgbClr val="0000FF"/>
                </a:solidFill>
                <a:latin typeface="Arial Unicode MS" charset="0"/>
                <a:cs typeface="Arial Unicode MS" charset="0"/>
              </a:rPr>
            </a:br>
            <a:r>
              <a:rPr lang="es-ES" sz="1600" dirty="0">
                <a:solidFill>
                  <a:srgbClr val="0000FF"/>
                </a:solidFill>
                <a:latin typeface="Arial Unicode MS" charset="0"/>
                <a:cs typeface="Arial Unicode MS" charset="0"/>
              </a:rPr>
              <a:t/>
            </a:r>
            <a:br>
              <a:rPr lang="es-ES" sz="1600" dirty="0">
                <a:solidFill>
                  <a:srgbClr val="0000FF"/>
                </a:solidFill>
                <a:latin typeface="Arial Unicode MS" charset="0"/>
                <a:cs typeface="Arial Unicode MS" charset="0"/>
              </a:rPr>
            </a:br>
            <a:r>
              <a:rPr lang="es-ES" sz="1600" dirty="0" smtClean="0">
                <a:solidFill>
                  <a:srgbClr val="0000FF"/>
                </a:solidFill>
                <a:latin typeface="Arial Unicode MS" charset="0"/>
                <a:cs typeface="Arial Unicode MS" charset="0"/>
              </a:rPr>
              <a:t/>
            </a:r>
            <a:br>
              <a:rPr lang="es-ES" sz="1600" dirty="0" smtClean="0">
                <a:solidFill>
                  <a:srgbClr val="0000FF"/>
                </a:solidFill>
                <a:latin typeface="Arial Unicode MS" charset="0"/>
                <a:cs typeface="Arial Unicode MS" charset="0"/>
              </a:rPr>
            </a:br>
            <a:r>
              <a:rPr lang="es-ES" sz="1600" dirty="0">
                <a:solidFill>
                  <a:srgbClr val="0000FF"/>
                </a:solidFill>
                <a:latin typeface="Arial Unicode MS" charset="0"/>
                <a:cs typeface="Arial Unicode MS" charset="0"/>
              </a:rPr>
              <a:t/>
            </a:r>
            <a:br>
              <a:rPr lang="es-ES" sz="1600" dirty="0">
                <a:solidFill>
                  <a:srgbClr val="0000FF"/>
                </a:solidFill>
                <a:latin typeface="Arial Unicode MS" charset="0"/>
                <a:cs typeface="Arial Unicode MS" charset="0"/>
              </a:rPr>
            </a:br>
            <a:r>
              <a:rPr lang="es-ES" sz="1600" dirty="0" smtClean="0">
                <a:solidFill>
                  <a:srgbClr val="0000FF"/>
                </a:solidFill>
                <a:latin typeface="Arial Unicode MS" charset="0"/>
                <a:cs typeface="Arial Unicode MS" charset="0"/>
              </a:rPr>
              <a:t/>
            </a:r>
            <a:br>
              <a:rPr lang="es-ES" sz="1600" dirty="0" smtClean="0">
                <a:solidFill>
                  <a:srgbClr val="0000FF"/>
                </a:solidFill>
                <a:latin typeface="Arial Unicode MS" charset="0"/>
                <a:cs typeface="Arial Unicode MS" charset="0"/>
              </a:rPr>
            </a:br>
            <a:r>
              <a:rPr lang="es-ES" sz="1600" dirty="0">
                <a:solidFill>
                  <a:srgbClr val="0000FF"/>
                </a:solidFill>
                <a:latin typeface="Arial Unicode MS" charset="0"/>
                <a:cs typeface="Arial Unicode MS" charset="0"/>
              </a:rPr>
              <a:t/>
            </a:r>
            <a:br>
              <a:rPr lang="es-ES" sz="1600" dirty="0">
                <a:solidFill>
                  <a:srgbClr val="0000FF"/>
                </a:solidFill>
                <a:latin typeface="Arial Unicode MS" charset="0"/>
                <a:cs typeface="Arial Unicode MS" charset="0"/>
              </a:rPr>
            </a:br>
            <a:r>
              <a:rPr lang="es-ES" sz="1600" dirty="0" smtClean="0">
                <a:solidFill>
                  <a:srgbClr val="0000FF"/>
                </a:solidFill>
                <a:latin typeface="Arial Unicode MS" charset="0"/>
                <a:cs typeface="Arial Unicode MS" charset="0"/>
              </a:rPr>
              <a:t>-</a:t>
            </a:r>
            <a:r>
              <a:rPr lang="en-US" sz="1600" dirty="0" smtClean="0">
                <a:solidFill>
                  <a:srgbClr val="0000FF"/>
                </a:solidFill>
                <a:latin typeface="Arial" charset="0"/>
                <a:cs typeface="Arial" charset="0"/>
              </a:rPr>
              <a:t>El </a:t>
            </a:r>
            <a:r>
              <a:rPr lang="en-US" sz="1600" dirty="0" err="1" smtClean="0">
                <a:solidFill>
                  <a:srgbClr val="0000FF"/>
                </a:solidFill>
                <a:latin typeface="Arial" charset="0"/>
                <a:cs typeface="Arial" charset="0"/>
              </a:rPr>
              <a:t>itinerario</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deberá</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programarse</a:t>
            </a:r>
            <a:r>
              <a:rPr lang="en-US" sz="1600" dirty="0" smtClean="0">
                <a:solidFill>
                  <a:srgbClr val="0000FF"/>
                </a:solidFill>
                <a:latin typeface="Arial" charset="0"/>
                <a:cs typeface="Arial" charset="0"/>
              </a:rPr>
              <a:t> de forma de </a:t>
            </a:r>
            <a:r>
              <a:rPr lang="en-US" sz="1600" dirty="0" err="1" smtClean="0">
                <a:solidFill>
                  <a:srgbClr val="0000FF"/>
                </a:solidFill>
                <a:latin typeface="Arial" charset="0"/>
                <a:cs typeface="Arial" charset="0"/>
              </a:rPr>
              <a:t>evitar</a:t>
            </a:r>
            <a:r>
              <a:rPr lang="en-US" sz="1600" dirty="0" smtClean="0">
                <a:solidFill>
                  <a:srgbClr val="0000FF"/>
                </a:solidFill>
                <a:latin typeface="Arial" charset="0"/>
                <a:cs typeface="Arial" charset="0"/>
              </a:rPr>
              <a:t> la </a:t>
            </a:r>
            <a:r>
              <a:rPr lang="en-US" sz="1600" dirty="0" err="1" smtClean="0">
                <a:solidFill>
                  <a:srgbClr val="0000FF"/>
                </a:solidFill>
                <a:latin typeface="Arial" charset="0"/>
                <a:cs typeface="Arial" charset="0"/>
              </a:rPr>
              <a:t>presencia</a:t>
            </a:r>
            <a:r>
              <a:rPr lang="en-US" sz="1600" dirty="0" smtClean="0">
                <a:solidFill>
                  <a:srgbClr val="0000FF"/>
                </a:solidFill>
                <a:latin typeface="Arial" charset="0"/>
                <a:cs typeface="Arial" charset="0"/>
              </a:rPr>
              <a:t> del </a:t>
            </a:r>
            <a:r>
              <a:rPr lang="en-US" sz="1600" dirty="0" err="1" smtClean="0">
                <a:solidFill>
                  <a:srgbClr val="0000FF"/>
                </a:solidFill>
                <a:latin typeface="Arial" charset="0"/>
                <a:cs typeface="Arial" charset="0"/>
              </a:rPr>
              <a:t>vehículo</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transportando</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sustancias</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peligrosas</a:t>
            </a:r>
            <a:r>
              <a:rPr lang="en-US" sz="1600" dirty="0" smtClean="0">
                <a:solidFill>
                  <a:srgbClr val="0000FF"/>
                </a:solidFill>
                <a:latin typeface="Arial" charset="0"/>
                <a:cs typeface="Arial" charset="0"/>
              </a:rPr>
              <a:t> en </a:t>
            </a:r>
            <a:r>
              <a:rPr lang="en-US" sz="1600" dirty="0" err="1" smtClean="0">
                <a:solidFill>
                  <a:srgbClr val="0000FF"/>
                </a:solidFill>
                <a:latin typeface="Arial" charset="0"/>
                <a:cs typeface="Arial" charset="0"/>
              </a:rPr>
              <a:t>vías</a:t>
            </a:r>
            <a:r>
              <a:rPr lang="en-US" sz="1600" dirty="0" smtClean="0">
                <a:solidFill>
                  <a:srgbClr val="0000FF"/>
                </a:solidFill>
                <a:latin typeface="Arial" charset="0"/>
                <a:cs typeface="Arial" charset="0"/>
              </a:rPr>
              <a:t> de gran </a:t>
            </a:r>
            <a:r>
              <a:rPr lang="en-US" sz="1600" dirty="0" err="1" smtClean="0">
                <a:solidFill>
                  <a:srgbClr val="0000FF"/>
                </a:solidFill>
                <a:latin typeface="Arial" charset="0"/>
                <a:cs typeface="Arial" charset="0"/>
              </a:rPr>
              <a:t>flujo</a:t>
            </a:r>
            <a:r>
              <a:rPr lang="en-US" sz="1600" dirty="0" smtClean="0">
                <a:solidFill>
                  <a:srgbClr val="0000FF"/>
                </a:solidFill>
                <a:latin typeface="Arial" charset="0"/>
                <a:cs typeface="Arial" charset="0"/>
              </a:rPr>
              <a:t> de </a:t>
            </a:r>
            <a:r>
              <a:rPr lang="en-US" sz="1600" dirty="0" err="1" smtClean="0">
                <a:solidFill>
                  <a:srgbClr val="0000FF"/>
                </a:solidFill>
                <a:latin typeface="Arial" charset="0"/>
                <a:cs typeface="Arial" charset="0"/>
              </a:rPr>
              <a:t>tránsito</a:t>
            </a:r>
            <a:r>
              <a:rPr lang="en-US" sz="1600" dirty="0" smtClean="0">
                <a:solidFill>
                  <a:srgbClr val="0000FF"/>
                </a:solidFill>
                <a:latin typeface="Arial" charset="0"/>
                <a:cs typeface="Arial" charset="0"/>
              </a:rPr>
              <a:t>, en los </a:t>
            </a:r>
            <a:r>
              <a:rPr lang="en-US" sz="1600" dirty="0" err="1" smtClean="0">
                <a:solidFill>
                  <a:srgbClr val="0000FF"/>
                </a:solidFill>
                <a:latin typeface="Arial" charset="0"/>
                <a:cs typeface="Arial" charset="0"/>
              </a:rPr>
              <a:t>horarios</a:t>
            </a:r>
            <a:r>
              <a:rPr lang="en-US" sz="1600" dirty="0" smtClean="0">
                <a:solidFill>
                  <a:srgbClr val="0000FF"/>
                </a:solidFill>
                <a:latin typeface="Arial" charset="0"/>
                <a:cs typeface="Arial" charset="0"/>
              </a:rPr>
              <a:t> de mayor </a:t>
            </a:r>
            <a:r>
              <a:rPr lang="en-US" sz="1600" dirty="0" err="1" smtClean="0">
                <a:solidFill>
                  <a:srgbClr val="0000FF"/>
                </a:solidFill>
                <a:latin typeface="Arial" charset="0"/>
                <a:cs typeface="Arial" charset="0"/>
              </a:rPr>
              <a:t>densidad</a:t>
            </a:r>
            <a:r>
              <a:rPr lang="en-US" sz="1600" dirty="0" smtClean="0">
                <a:solidFill>
                  <a:srgbClr val="0000FF"/>
                </a:solidFill>
                <a:latin typeface="Arial" charset="0"/>
                <a:cs typeface="Arial" charset="0"/>
              </a:rPr>
              <a:t> de </a:t>
            </a:r>
            <a:r>
              <a:rPr lang="en-US" sz="1600" dirty="0" err="1" smtClean="0">
                <a:solidFill>
                  <a:srgbClr val="0000FF"/>
                </a:solidFill>
                <a:latin typeface="Arial" charset="0"/>
                <a:cs typeface="Arial" charset="0"/>
              </a:rPr>
              <a:t>tráfico</a:t>
            </a:r>
            <a:r>
              <a:rPr lang="en-US" sz="1600" dirty="0" smtClean="0">
                <a:solidFill>
                  <a:srgbClr val="0000FF"/>
                </a:solidFill>
                <a:latin typeface="Arial" charset="0"/>
                <a:cs typeface="Arial" charset="0"/>
              </a:rPr>
              <a:t/>
            </a:r>
            <a:br>
              <a:rPr lang="en-US" sz="1600" dirty="0" smtClean="0">
                <a:solidFill>
                  <a:srgbClr val="0000FF"/>
                </a:solidFill>
                <a:latin typeface="Arial" charset="0"/>
                <a:cs typeface="Arial" charset="0"/>
              </a:rPr>
            </a:br>
            <a:r>
              <a:rPr lang="es-ES" sz="1600" dirty="0" smtClean="0">
                <a:solidFill>
                  <a:srgbClr val="0000FF"/>
                </a:solidFill>
                <a:latin typeface="Arial Unicode MS" charset="0"/>
                <a:cs typeface="Arial Unicode MS" charset="0"/>
              </a:rPr>
              <a:t/>
            </a:r>
            <a:br>
              <a:rPr lang="es-ES" sz="1600" dirty="0" smtClean="0">
                <a:solidFill>
                  <a:srgbClr val="0000FF"/>
                </a:solidFill>
                <a:latin typeface="Arial Unicode MS" charset="0"/>
                <a:cs typeface="Arial Unicode MS" charset="0"/>
              </a:rPr>
            </a:br>
            <a:r>
              <a:rPr lang="en-US" sz="1600" b="1" dirty="0" smtClean="0">
                <a:solidFill>
                  <a:srgbClr val="0000FF"/>
                </a:solidFill>
                <a:latin typeface="Arial" charset="0"/>
                <a:cs typeface="Arial" charset="0"/>
              </a:rPr>
              <a:t>- </a:t>
            </a:r>
            <a:r>
              <a:rPr lang="en-US" sz="1600" dirty="0" smtClean="0">
                <a:solidFill>
                  <a:srgbClr val="0000FF"/>
                </a:solidFill>
                <a:latin typeface="Arial" charset="0"/>
                <a:cs typeface="Arial" charset="0"/>
              </a:rPr>
              <a:t>Los </a:t>
            </a:r>
            <a:r>
              <a:rPr lang="en-US" sz="1600" dirty="0" err="1" smtClean="0">
                <a:solidFill>
                  <a:srgbClr val="0000FF"/>
                </a:solidFill>
                <a:latin typeface="Arial" charset="0"/>
                <a:cs typeface="Arial" charset="0"/>
              </a:rPr>
              <a:t>vehículos</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que</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transporten</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sustancias</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peligrosas</a:t>
            </a:r>
            <a:r>
              <a:rPr lang="en-US" sz="1600" dirty="0" smtClean="0">
                <a:solidFill>
                  <a:srgbClr val="0000FF"/>
                </a:solidFill>
                <a:latin typeface="Arial" charset="0"/>
                <a:cs typeface="Arial" charset="0"/>
              </a:rPr>
              <a:t> no </a:t>
            </a:r>
            <a:r>
              <a:rPr lang="en-US" sz="1600" dirty="0" err="1" smtClean="0">
                <a:solidFill>
                  <a:srgbClr val="0000FF"/>
                </a:solidFill>
                <a:latin typeface="Arial" charset="0"/>
                <a:cs typeface="Arial" charset="0"/>
              </a:rPr>
              <a:t>deberán</a:t>
            </a:r>
            <a:r>
              <a:rPr lang="en-US" sz="1600" dirty="0" smtClean="0">
                <a:solidFill>
                  <a:srgbClr val="0000FF"/>
                </a:solidFill>
                <a:latin typeface="Arial" charset="0"/>
                <a:cs typeface="Arial" charset="0"/>
              </a:rPr>
              <a:t> circular </a:t>
            </a:r>
            <a:r>
              <a:rPr lang="en-US" sz="1600" dirty="0" err="1" smtClean="0">
                <a:solidFill>
                  <a:srgbClr val="0000FF"/>
                </a:solidFill>
                <a:latin typeface="Arial" charset="0"/>
                <a:cs typeface="Arial" charset="0"/>
              </a:rPr>
              <a:t>cerca</a:t>
            </a:r>
            <a:r>
              <a:rPr lang="en-US" sz="1600" dirty="0" smtClean="0">
                <a:solidFill>
                  <a:srgbClr val="0000FF"/>
                </a:solidFill>
                <a:latin typeface="Arial" charset="0"/>
                <a:cs typeface="Arial" charset="0"/>
              </a:rPr>
              <a:t> de </a:t>
            </a:r>
            <a:r>
              <a:rPr lang="en-US" sz="1600" dirty="0" err="1" smtClean="0">
                <a:solidFill>
                  <a:srgbClr val="0000FF"/>
                </a:solidFill>
                <a:latin typeface="Arial" charset="0"/>
                <a:cs typeface="Arial" charset="0"/>
              </a:rPr>
              <a:t>zonas</a:t>
            </a:r>
            <a:r>
              <a:rPr lang="en-US" sz="1600" dirty="0" smtClean="0">
                <a:solidFill>
                  <a:srgbClr val="0000FF"/>
                </a:solidFill>
                <a:latin typeface="Arial" charset="0"/>
                <a:cs typeface="Arial" charset="0"/>
              </a:rPr>
              <a:t> de </a:t>
            </a:r>
            <a:r>
              <a:rPr lang="en-US" sz="1600" dirty="0" err="1" smtClean="0">
                <a:solidFill>
                  <a:srgbClr val="0000FF"/>
                </a:solidFill>
                <a:latin typeface="Arial" charset="0"/>
                <a:cs typeface="Arial" charset="0"/>
              </a:rPr>
              <a:t>fuego</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abierto</a:t>
            </a:r>
            <a:r>
              <a:rPr lang="en-US" sz="1600" dirty="0" smtClean="0">
                <a:solidFill>
                  <a:srgbClr val="0000FF"/>
                </a:solidFill>
                <a:latin typeface="Arial" charset="0"/>
                <a:cs typeface="Arial" charset="0"/>
              </a:rPr>
              <a:t>, a </a:t>
            </a:r>
            <a:r>
              <a:rPr lang="en-US" sz="1600" dirty="0" err="1" smtClean="0">
                <a:solidFill>
                  <a:srgbClr val="0000FF"/>
                </a:solidFill>
                <a:latin typeface="Arial" charset="0"/>
                <a:cs typeface="Arial" charset="0"/>
              </a:rPr>
              <a:t>menos</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que</a:t>
            </a:r>
            <a:r>
              <a:rPr lang="en-US" sz="1600" dirty="0" smtClean="0">
                <a:solidFill>
                  <a:srgbClr val="0000FF"/>
                </a:solidFill>
                <a:latin typeface="Arial" charset="0"/>
                <a:cs typeface="Arial" charset="0"/>
              </a:rPr>
              <a:t> el conductor tome </a:t>
            </a:r>
            <a:r>
              <a:rPr lang="en-US" sz="1600" dirty="0" err="1" smtClean="0">
                <a:solidFill>
                  <a:srgbClr val="0000FF"/>
                </a:solidFill>
                <a:latin typeface="Arial" charset="0"/>
                <a:cs typeface="Arial" charset="0"/>
              </a:rPr>
              <a:t>previamente</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precausiones</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para</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asegurarse</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que</a:t>
            </a:r>
            <a:r>
              <a:rPr lang="en-US" sz="1600" dirty="0" smtClean="0">
                <a:solidFill>
                  <a:srgbClr val="0000FF"/>
                </a:solidFill>
                <a:latin typeface="Arial" charset="0"/>
                <a:cs typeface="Arial" charset="0"/>
              </a:rPr>
              <a:t> el </a:t>
            </a:r>
            <a:r>
              <a:rPr lang="en-US" sz="1600" dirty="0" err="1" smtClean="0">
                <a:solidFill>
                  <a:srgbClr val="0000FF"/>
                </a:solidFill>
                <a:latin typeface="Arial" charset="0"/>
                <a:cs typeface="Arial" charset="0"/>
              </a:rPr>
              <a:t>vehículo</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puede</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pasar</a:t>
            </a:r>
            <a:r>
              <a:rPr lang="en-US" sz="1600" dirty="0" smtClean="0">
                <a:solidFill>
                  <a:srgbClr val="0000FF"/>
                </a:solidFill>
                <a:latin typeface="Arial" charset="0"/>
                <a:cs typeface="Arial" charset="0"/>
              </a:rPr>
              <a:t> </a:t>
            </a:r>
            <a:r>
              <a:rPr lang="en-US" sz="1600" dirty="0" err="1" smtClean="0">
                <a:solidFill>
                  <a:srgbClr val="0000FF"/>
                </a:solidFill>
                <a:latin typeface="Arial" charset="0"/>
                <a:cs typeface="Arial" charset="0"/>
              </a:rPr>
              <a:t>seguro</a:t>
            </a:r>
            <a:r>
              <a:rPr lang="en-US" sz="1600" dirty="0" smtClean="0">
                <a:solidFill>
                  <a:srgbClr val="0000FF"/>
                </a:solidFill>
                <a:latin typeface="Arial" charset="0"/>
                <a:cs typeface="Arial" charset="0"/>
              </a:rPr>
              <a:t> la </a:t>
            </a:r>
            <a:r>
              <a:rPr lang="en-US" sz="1600" dirty="0" err="1" smtClean="0">
                <a:solidFill>
                  <a:srgbClr val="0000FF"/>
                </a:solidFill>
                <a:latin typeface="Arial" charset="0"/>
                <a:cs typeface="Arial" charset="0"/>
              </a:rPr>
              <a:t>zona</a:t>
            </a:r>
            <a:r>
              <a:rPr lang="en-US" sz="1600" dirty="0" smtClean="0">
                <a:solidFill>
                  <a:srgbClr val="0000FF"/>
                </a:solidFill>
                <a:latin typeface="Arial" charset="0"/>
                <a:cs typeface="Arial" charset="0"/>
              </a:rPr>
              <a:t> sin </a:t>
            </a:r>
            <a:r>
              <a:rPr lang="en-US" sz="1600" dirty="0" err="1" smtClean="0">
                <a:solidFill>
                  <a:srgbClr val="0000FF"/>
                </a:solidFill>
                <a:latin typeface="Arial" charset="0"/>
                <a:cs typeface="Arial" charset="0"/>
              </a:rPr>
              <a:t>detenerse</a:t>
            </a:r>
            <a:endParaRPr lang="en-US" sz="1600" dirty="0" smtClean="0">
              <a:solidFill>
                <a:srgbClr val="0000FF"/>
              </a:solidFill>
              <a:latin typeface="Arial Unicode MS" charset="0"/>
              <a:cs typeface="Arial Unicode MS" charset="0"/>
            </a:endParaRPr>
          </a:p>
        </p:txBody>
      </p:sp>
      <p:pic>
        <p:nvPicPr>
          <p:cNvPr id="2" name="Imagen 1"/>
          <p:cNvPicPr>
            <a:picLocks noChangeAspect="1"/>
          </p:cNvPicPr>
          <p:nvPr/>
        </p:nvPicPr>
        <p:blipFill>
          <a:blip r:embed="rId3"/>
          <a:stretch>
            <a:fillRect/>
          </a:stretch>
        </p:blipFill>
        <p:spPr>
          <a:xfrm>
            <a:off x="35496" y="1412776"/>
            <a:ext cx="4805040" cy="3205648"/>
          </a:xfrm>
          <a:prstGeom prst="rect">
            <a:avLst/>
          </a:prstGeom>
        </p:spPr>
      </p:pic>
      <p:pic>
        <p:nvPicPr>
          <p:cNvPr id="9" name="Picture 8" descr="http://t1.gstatic.com/images?q=tbn:ANd9GcQRpugePuUPYrDtCaLhqQNA9h1K4TMEiiQKlJNDz3DZ3McFj8ICwg"/>
          <p:cNvPicPr>
            <a:picLocks noChangeAspect="1" noChangeArrowheads="1"/>
          </p:cNvPicPr>
          <p:nvPr/>
        </p:nvPicPr>
        <p:blipFill>
          <a:blip r:embed="rId4"/>
          <a:srcRect/>
          <a:stretch>
            <a:fillRect/>
          </a:stretch>
        </p:blipFill>
        <p:spPr bwMode="auto">
          <a:xfrm>
            <a:off x="4362923" y="1268760"/>
            <a:ext cx="4745581" cy="3528392"/>
          </a:xfrm>
          <a:prstGeom prst="rect">
            <a:avLst/>
          </a:prstGeom>
          <a:noFill/>
        </p:spPr>
      </p:pic>
      <p:sp>
        <p:nvSpPr>
          <p:cNvPr id="17" name="Trapecio 16"/>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8" name="Trapecio 17"/>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9" name="Trapecio 18"/>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3</a:t>
            </a:r>
            <a:endParaRPr lang="es-ES" b="1" dirty="0" smtClean="0">
              <a:solidFill>
                <a:srgbClr val="404040"/>
              </a:solidFill>
            </a:endParaRPr>
          </a:p>
          <a:p>
            <a:pPr algn="ctr"/>
            <a:r>
              <a:rPr lang="es-ES" sz="1000" b="1" dirty="0" smtClean="0">
                <a:solidFill>
                  <a:srgbClr val="404040"/>
                </a:solidFill>
              </a:rPr>
              <a:t>ESTACIONAMIENTO</a:t>
            </a:r>
            <a:endParaRPr lang="es-ES" sz="1000" b="1" dirty="0">
              <a:solidFill>
                <a:srgbClr val="404040"/>
              </a:solidFill>
            </a:endParaRPr>
          </a:p>
        </p:txBody>
      </p:sp>
      <p:sp>
        <p:nvSpPr>
          <p:cNvPr id="20" name="Trapecio 19"/>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21" name="Trapecio 20"/>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1741401349"/>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35496" y="1052736"/>
            <a:ext cx="9001000" cy="1077218"/>
          </a:xfrm>
          <a:prstGeom prst="rect">
            <a:avLst/>
          </a:prstGeom>
          <a:noFill/>
        </p:spPr>
        <p:txBody>
          <a:bodyPr wrap="square" rtlCol="0">
            <a:spAutoFit/>
          </a:bodyPr>
          <a:lstStyle/>
          <a:p>
            <a:pPr marL="285750" indent="-285750">
              <a:buFont typeface="Arial"/>
              <a:buChar char="•"/>
            </a:pPr>
            <a:r>
              <a:rPr lang="en-US" sz="1600" dirty="0" err="1">
                <a:latin typeface="Arial"/>
                <a:cs typeface="Arial"/>
              </a:rPr>
              <a:t>Sólo</a:t>
            </a:r>
            <a:r>
              <a:rPr lang="en-US" sz="1600" dirty="0">
                <a:latin typeface="Arial"/>
                <a:cs typeface="Arial"/>
              </a:rPr>
              <a:t> </a:t>
            </a:r>
            <a:r>
              <a:rPr lang="en-US" sz="1600" dirty="0" err="1">
                <a:latin typeface="Arial"/>
                <a:cs typeface="Arial"/>
              </a:rPr>
              <a:t>podrán</a:t>
            </a:r>
            <a:r>
              <a:rPr lang="en-US" sz="1600" dirty="0">
                <a:latin typeface="Arial"/>
                <a:cs typeface="Arial"/>
              </a:rPr>
              <a:t> </a:t>
            </a:r>
            <a:r>
              <a:rPr lang="en-US" sz="1600" dirty="0" err="1">
                <a:latin typeface="Arial"/>
                <a:cs typeface="Arial"/>
              </a:rPr>
              <a:t>estacionarse</a:t>
            </a:r>
            <a:r>
              <a:rPr lang="en-US" sz="1600" dirty="0">
                <a:latin typeface="Arial"/>
                <a:cs typeface="Arial"/>
              </a:rPr>
              <a:t> </a:t>
            </a:r>
            <a:r>
              <a:rPr lang="en-US" sz="1600" dirty="0" err="1">
                <a:latin typeface="Arial"/>
                <a:cs typeface="Arial"/>
              </a:rPr>
              <a:t>para</a:t>
            </a:r>
            <a:r>
              <a:rPr lang="en-US" sz="1600" dirty="0">
                <a:latin typeface="Arial"/>
                <a:cs typeface="Arial"/>
              </a:rPr>
              <a:t> el </a:t>
            </a:r>
            <a:r>
              <a:rPr lang="en-US" sz="1600" dirty="0" err="1">
                <a:latin typeface="Arial"/>
                <a:cs typeface="Arial"/>
              </a:rPr>
              <a:t>descanso</a:t>
            </a:r>
            <a:r>
              <a:rPr lang="en-US" sz="1600" dirty="0">
                <a:latin typeface="Arial"/>
                <a:cs typeface="Arial"/>
              </a:rPr>
              <a:t> o </a:t>
            </a:r>
            <a:r>
              <a:rPr lang="en-US" sz="1600" dirty="0" err="1">
                <a:latin typeface="Arial"/>
                <a:cs typeface="Arial"/>
              </a:rPr>
              <a:t>alojamiento</a:t>
            </a:r>
            <a:r>
              <a:rPr lang="en-US" sz="1600" dirty="0">
                <a:latin typeface="Arial"/>
                <a:cs typeface="Arial"/>
              </a:rPr>
              <a:t> de los </a:t>
            </a:r>
            <a:r>
              <a:rPr lang="en-US" sz="1600" dirty="0" err="1">
                <a:latin typeface="Arial"/>
                <a:cs typeface="Arial"/>
              </a:rPr>
              <a:t>conductores</a:t>
            </a:r>
            <a:r>
              <a:rPr lang="en-US" sz="1600" dirty="0">
                <a:latin typeface="Arial"/>
                <a:cs typeface="Arial"/>
              </a:rPr>
              <a:t> en </a:t>
            </a:r>
            <a:r>
              <a:rPr lang="en-US" sz="1600" dirty="0" err="1">
                <a:latin typeface="Arial"/>
                <a:cs typeface="Arial"/>
              </a:rPr>
              <a:t>áreas</a:t>
            </a:r>
            <a:r>
              <a:rPr lang="en-US" sz="1600" dirty="0">
                <a:latin typeface="Arial"/>
                <a:cs typeface="Arial"/>
              </a:rPr>
              <a:t> </a:t>
            </a:r>
            <a:r>
              <a:rPr lang="en-US" sz="1600" dirty="0" err="1">
                <a:latin typeface="Arial"/>
                <a:cs typeface="Arial"/>
              </a:rPr>
              <a:t>previamente</a:t>
            </a:r>
            <a:r>
              <a:rPr lang="en-US" sz="1600" dirty="0">
                <a:latin typeface="Arial"/>
                <a:cs typeface="Arial"/>
              </a:rPr>
              <a:t> </a:t>
            </a:r>
            <a:r>
              <a:rPr lang="en-US" sz="1600" dirty="0" err="1">
                <a:latin typeface="Arial"/>
                <a:cs typeface="Arial"/>
              </a:rPr>
              <a:t>determinadas</a:t>
            </a:r>
            <a:r>
              <a:rPr lang="en-US" sz="1600" dirty="0">
                <a:latin typeface="Arial"/>
                <a:cs typeface="Arial"/>
              </a:rPr>
              <a:t> </a:t>
            </a:r>
            <a:r>
              <a:rPr lang="en-US" sz="1600" dirty="0" err="1">
                <a:latin typeface="Arial"/>
                <a:cs typeface="Arial"/>
              </a:rPr>
              <a:t>por</a:t>
            </a:r>
            <a:r>
              <a:rPr lang="en-US" sz="1600" dirty="0">
                <a:latin typeface="Arial"/>
                <a:cs typeface="Arial"/>
              </a:rPr>
              <a:t> la </a:t>
            </a:r>
            <a:r>
              <a:rPr lang="en-US" sz="1600" dirty="0" err="1">
                <a:latin typeface="Arial"/>
                <a:cs typeface="Arial"/>
              </a:rPr>
              <a:t>autoridad</a:t>
            </a:r>
            <a:r>
              <a:rPr lang="en-US" sz="1600" dirty="0">
                <a:latin typeface="Arial"/>
                <a:cs typeface="Arial"/>
              </a:rPr>
              <a:t> </a:t>
            </a:r>
            <a:r>
              <a:rPr lang="en-US" sz="1600" dirty="0" err="1">
                <a:latin typeface="Arial"/>
                <a:cs typeface="Arial"/>
              </a:rPr>
              <a:t>competente</a:t>
            </a:r>
            <a:r>
              <a:rPr lang="en-US" sz="1600" dirty="0">
                <a:latin typeface="Arial"/>
                <a:cs typeface="Arial"/>
              </a:rPr>
              <a:t>.</a:t>
            </a:r>
            <a:br>
              <a:rPr lang="en-US" sz="1600" dirty="0">
                <a:latin typeface="Arial"/>
                <a:cs typeface="Arial"/>
              </a:rPr>
            </a:br>
            <a:r>
              <a:rPr lang="es-ES" sz="1600" dirty="0">
                <a:latin typeface="Arial"/>
                <a:cs typeface="Arial"/>
              </a:rPr>
              <a:t/>
            </a:r>
            <a:br>
              <a:rPr lang="es-ES" sz="1600" dirty="0">
                <a:latin typeface="Arial"/>
                <a:cs typeface="Arial"/>
              </a:rPr>
            </a:br>
            <a:endParaRPr lang="es-ES" sz="1600" dirty="0">
              <a:latin typeface="Arial"/>
              <a:cs typeface="Arial"/>
            </a:endParaRPr>
          </a:p>
        </p:txBody>
      </p:sp>
      <p:sp>
        <p:nvSpPr>
          <p:cNvPr id="9" name="CuadroTexto 8"/>
          <p:cNvSpPr txBox="1"/>
          <p:nvPr/>
        </p:nvSpPr>
        <p:spPr>
          <a:xfrm>
            <a:off x="35496" y="1868631"/>
            <a:ext cx="9001000" cy="1077218"/>
          </a:xfrm>
          <a:prstGeom prst="rect">
            <a:avLst/>
          </a:prstGeom>
          <a:noFill/>
        </p:spPr>
        <p:txBody>
          <a:bodyPr wrap="square" rtlCol="0">
            <a:spAutoFit/>
          </a:bodyPr>
          <a:lstStyle/>
          <a:p>
            <a:pPr marL="285750" indent="-285750">
              <a:buFont typeface="Arial"/>
              <a:buChar char="•"/>
            </a:pPr>
            <a:r>
              <a:rPr lang="en-US" sz="1600" dirty="0" err="1">
                <a:latin typeface="Arial"/>
                <a:cs typeface="Arial"/>
              </a:rPr>
              <a:t>Cuando</a:t>
            </a:r>
            <a:r>
              <a:rPr lang="en-US" sz="1600" dirty="0">
                <a:latin typeface="Arial"/>
                <a:cs typeface="Arial"/>
              </a:rPr>
              <a:t>, </a:t>
            </a:r>
            <a:r>
              <a:rPr lang="en-US" sz="1600" dirty="0" err="1">
                <a:latin typeface="Arial"/>
                <a:cs typeface="Arial"/>
              </a:rPr>
              <a:t>por</a:t>
            </a:r>
            <a:r>
              <a:rPr lang="en-US" sz="1600" dirty="0">
                <a:latin typeface="Arial"/>
                <a:cs typeface="Arial"/>
              </a:rPr>
              <a:t> </a:t>
            </a:r>
            <a:r>
              <a:rPr lang="en-US" sz="1600" dirty="0" err="1">
                <a:latin typeface="Arial"/>
                <a:cs typeface="Arial"/>
              </a:rPr>
              <a:t>emergencia</a:t>
            </a:r>
            <a:r>
              <a:rPr lang="en-US" sz="1600" dirty="0">
                <a:latin typeface="Arial"/>
                <a:cs typeface="Arial"/>
              </a:rPr>
              <a:t>, </a:t>
            </a:r>
            <a:r>
              <a:rPr lang="en-US" sz="1600" dirty="0" err="1">
                <a:latin typeface="Arial"/>
                <a:cs typeface="Arial"/>
              </a:rPr>
              <a:t>parada</a:t>
            </a:r>
            <a:r>
              <a:rPr lang="en-US" sz="1600" dirty="0">
                <a:latin typeface="Arial"/>
                <a:cs typeface="Arial"/>
              </a:rPr>
              <a:t> </a:t>
            </a:r>
            <a:r>
              <a:rPr lang="en-US" sz="1600" dirty="0" err="1">
                <a:latin typeface="Arial"/>
                <a:cs typeface="Arial"/>
              </a:rPr>
              <a:t>técnica</a:t>
            </a:r>
            <a:r>
              <a:rPr lang="en-US" sz="1600" dirty="0">
                <a:latin typeface="Arial"/>
                <a:cs typeface="Arial"/>
              </a:rPr>
              <a:t>, </a:t>
            </a:r>
            <a:r>
              <a:rPr lang="en-US" sz="1600" dirty="0" err="1">
                <a:latin typeface="Arial"/>
                <a:cs typeface="Arial"/>
              </a:rPr>
              <a:t>falla</a:t>
            </a:r>
            <a:r>
              <a:rPr lang="en-US" sz="1600" dirty="0">
                <a:latin typeface="Arial"/>
                <a:cs typeface="Arial"/>
              </a:rPr>
              <a:t> </a:t>
            </a:r>
            <a:r>
              <a:rPr lang="en-US" sz="1600" dirty="0" err="1">
                <a:latin typeface="Arial"/>
                <a:cs typeface="Arial"/>
              </a:rPr>
              <a:t>mecánica</a:t>
            </a:r>
            <a:r>
              <a:rPr lang="en-US" sz="1600" dirty="0">
                <a:latin typeface="Arial"/>
                <a:cs typeface="Arial"/>
              </a:rPr>
              <a:t> o </a:t>
            </a:r>
            <a:r>
              <a:rPr lang="en-US" sz="1600" dirty="0" err="1">
                <a:latin typeface="Arial"/>
                <a:cs typeface="Arial"/>
              </a:rPr>
              <a:t>accidente</a:t>
            </a:r>
            <a:r>
              <a:rPr lang="en-US" sz="1600" dirty="0">
                <a:latin typeface="Arial"/>
                <a:cs typeface="Arial"/>
              </a:rPr>
              <a:t>, el </a:t>
            </a:r>
            <a:r>
              <a:rPr lang="en-US" sz="1600" dirty="0" err="1">
                <a:latin typeface="Arial"/>
                <a:cs typeface="Arial"/>
              </a:rPr>
              <a:t>vehículo</a:t>
            </a:r>
            <a:r>
              <a:rPr lang="en-US" sz="1600" dirty="0">
                <a:latin typeface="Arial"/>
                <a:cs typeface="Arial"/>
              </a:rPr>
              <a:t> </a:t>
            </a:r>
            <a:r>
              <a:rPr lang="en-US" sz="1600" dirty="0" err="1">
                <a:latin typeface="Arial"/>
                <a:cs typeface="Arial"/>
              </a:rPr>
              <a:t>efectúe</a:t>
            </a:r>
            <a:r>
              <a:rPr lang="en-US" sz="1600" dirty="0">
                <a:latin typeface="Arial"/>
                <a:cs typeface="Arial"/>
              </a:rPr>
              <a:t> </a:t>
            </a:r>
            <a:r>
              <a:rPr lang="en-US" sz="1600" dirty="0" err="1">
                <a:latin typeface="Arial"/>
                <a:cs typeface="Arial"/>
              </a:rPr>
              <a:t>parada</a:t>
            </a:r>
            <a:r>
              <a:rPr lang="en-US" sz="1600" dirty="0">
                <a:latin typeface="Arial"/>
                <a:cs typeface="Arial"/>
              </a:rPr>
              <a:t> en un </a:t>
            </a:r>
            <a:r>
              <a:rPr lang="en-US" sz="1600" dirty="0" err="1">
                <a:latin typeface="Arial"/>
                <a:cs typeface="Arial"/>
              </a:rPr>
              <a:t>lugar</a:t>
            </a:r>
            <a:r>
              <a:rPr lang="en-US" sz="1600" dirty="0">
                <a:latin typeface="Arial"/>
                <a:cs typeface="Arial"/>
              </a:rPr>
              <a:t> no </a:t>
            </a:r>
            <a:r>
              <a:rPr lang="en-US" sz="1600" dirty="0" err="1">
                <a:latin typeface="Arial"/>
                <a:cs typeface="Arial"/>
              </a:rPr>
              <a:t>autorizado</a:t>
            </a:r>
            <a:r>
              <a:rPr lang="en-US" sz="1600" dirty="0">
                <a:latin typeface="Arial"/>
                <a:cs typeface="Arial"/>
              </a:rPr>
              <a:t>, </a:t>
            </a:r>
            <a:r>
              <a:rPr lang="en-US" sz="1600" dirty="0" err="1">
                <a:latin typeface="Arial"/>
                <a:cs typeface="Arial"/>
              </a:rPr>
              <a:t>deberá</a:t>
            </a:r>
            <a:r>
              <a:rPr lang="en-US" sz="1600" dirty="0">
                <a:latin typeface="Arial"/>
                <a:cs typeface="Arial"/>
              </a:rPr>
              <a:t> </a:t>
            </a:r>
            <a:r>
              <a:rPr lang="en-US" sz="1600" dirty="0" err="1">
                <a:latin typeface="Arial"/>
                <a:cs typeface="Arial"/>
              </a:rPr>
              <a:t>permanecer</a:t>
            </a:r>
            <a:r>
              <a:rPr lang="en-US" sz="1600" dirty="0">
                <a:latin typeface="Arial"/>
                <a:cs typeface="Arial"/>
              </a:rPr>
              <a:t> </a:t>
            </a:r>
            <a:r>
              <a:rPr lang="en-US" sz="1600" dirty="0" err="1">
                <a:latin typeface="Arial"/>
                <a:cs typeface="Arial"/>
              </a:rPr>
              <a:t>señalizado</a:t>
            </a:r>
            <a:r>
              <a:rPr lang="en-US" sz="1600" dirty="0">
                <a:latin typeface="Arial"/>
                <a:cs typeface="Arial"/>
              </a:rPr>
              <a:t> y </a:t>
            </a:r>
            <a:r>
              <a:rPr lang="en-US" sz="1600" dirty="0" err="1">
                <a:latin typeface="Arial"/>
                <a:cs typeface="Arial"/>
              </a:rPr>
              <a:t>bajo</a:t>
            </a:r>
            <a:r>
              <a:rPr lang="en-US" sz="1600" dirty="0">
                <a:latin typeface="Arial"/>
                <a:cs typeface="Arial"/>
              </a:rPr>
              <a:t> </a:t>
            </a:r>
            <a:r>
              <a:rPr lang="en-US" sz="1600" dirty="0" err="1">
                <a:latin typeface="Arial"/>
                <a:cs typeface="Arial"/>
              </a:rPr>
              <a:t>vigilancia</a:t>
            </a:r>
            <a:r>
              <a:rPr lang="en-US" sz="1600" dirty="0">
                <a:latin typeface="Arial"/>
                <a:cs typeface="Arial"/>
              </a:rPr>
              <a:t> de </a:t>
            </a:r>
            <a:r>
              <a:rPr lang="en-US" sz="1600" dirty="0" err="1">
                <a:latin typeface="Arial"/>
                <a:cs typeface="Arial"/>
              </a:rPr>
              <a:t>su</a:t>
            </a:r>
            <a:r>
              <a:rPr lang="en-US" sz="1600" dirty="0">
                <a:latin typeface="Arial"/>
                <a:cs typeface="Arial"/>
              </a:rPr>
              <a:t> conductor o de la </a:t>
            </a:r>
            <a:r>
              <a:rPr lang="en-US" sz="1600" dirty="0" err="1">
                <a:latin typeface="Arial"/>
                <a:cs typeface="Arial"/>
              </a:rPr>
              <a:t>autoridad</a:t>
            </a:r>
            <a:r>
              <a:rPr lang="en-US" sz="1600" dirty="0">
                <a:latin typeface="Arial"/>
                <a:cs typeface="Arial"/>
              </a:rPr>
              <a:t>, salvo </a:t>
            </a:r>
            <a:r>
              <a:rPr lang="en-US" sz="1600" dirty="0" err="1">
                <a:latin typeface="Arial"/>
                <a:cs typeface="Arial"/>
              </a:rPr>
              <a:t>que</a:t>
            </a:r>
            <a:r>
              <a:rPr lang="en-US" sz="1600" dirty="0">
                <a:latin typeface="Arial"/>
                <a:cs typeface="Arial"/>
              </a:rPr>
              <a:t> </a:t>
            </a:r>
            <a:r>
              <a:rPr lang="en-US" sz="1600" dirty="0" err="1">
                <a:latin typeface="Arial"/>
                <a:cs typeface="Arial"/>
              </a:rPr>
              <a:t>su</a:t>
            </a:r>
            <a:r>
              <a:rPr lang="en-US" sz="1600" dirty="0">
                <a:latin typeface="Arial"/>
                <a:cs typeface="Arial"/>
              </a:rPr>
              <a:t> </a:t>
            </a:r>
            <a:r>
              <a:rPr lang="en-US" sz="1600" dirty="0" err="1">
                <a:latin typeface="Arial"/>
                <a:cs typeface="Arial"/>
              </a:rPr>
              <a:t>ausencia</a:t>
            </a:r>
            <a:r>
              <a:rPr lang="en-US" sz="1600" dirty="0">
                <a:latin typeface="Arial"/>
                <a:cs typeface="Arial"/>
              </a:rPr>
              <a:t> </a:t>
            </a:r>
            <a:r>
              <a:rPr lang="en-US" sz="1600" dirty="0" err="1">
                <a:latin typeface="Arial"/>
                <a:cs typeface="Arial"/>
              </a:rPr>
              <a:t>fuese</a:t>
            </a:r>
            <a:r>
              <a:rPr lang="en-US" sz="1600" dirty="0">
                <a:latin typeface="Arial"/>
                <a:cs typeface="Arial"/>
              </a:rPr>
              <a:t> indispensable </a:t>
            </a:r>
            <a:r>
              <a:rPr lang="en-US" sz="1600" dirty="0" err="1">
                <a:latin typeface="Arial"/>
                <a:cs typeface="Arial"/>
              </a:rPr>
              <a:t>para</a:t>
            </a:r>
            <a:r>
              <a:rPr lang="en-US" sz="1600" dirty="0">
                <a:latin typeface="Arial"/>
                <a:cs typeface="Arial"/>
              </a:rPr>
              <a:t> </a:t>
            </a:r>
            <a:r>
              <a:rPr lang="en-US" sz="1600" dirty="0" err="1">
                <a:latin typeface="Arial"/>
                <a:cs typeface="Arial"/>
              </a:rPr>
              <a:t>comunicar</a:t>
            </a:r>
            <a:r>
              <a:rPr lang="en-US" sz="1600" dirty="0">
                <a:latin typeface="Arial"/>
                <a:cs typeface="Arial"/>
              </a:rPr>
              <a:t> el </a:t>
            </a:r>
            <a:r>
              <a:rPr lang="en-US" sz="1600" dirty="0" err="1">
                <a:latin typeface="Arial"/>
                <a:cs typeface="Arial"/>
              </a:rPr>
              <a:t>hecho</a:t>
            </a:r>
            <a:r>
              <a:rPr lang="en-US" sz="1600" dirty="0">
                <a:latin typeface="Arial"/>
                <a:cs typeface="Arial"/>
              </a:rPr>
              <a:t>, </a:t>
            </a:r>
            <a:r>
              <a:rPr lang="en-US" sz="1600" dirty="0" err="1">
                <a:latin typeface="Arial"/>
                <a:cs typeface="Arial"/>
              </a:rPr>
              <a:t>pedido</a:t>
            </a:r>
            <a:r>
              <a:rPr lang="en-US" sz="1600" dirty="0">
                <a:latin typeface="Arial"/>
                <a:cs typeface="Arial"/>
              </a:rPr>
              <a:t> de </a:t>
            </a:r>
            <a:r>
              <a:rPr lang="en-US" sz="1600" dirty="0" err="1">
                <a:latin typeface="Arial"/>
                <a:cs typeface="Arial"/>
              </a:rPr>
              <a:t>auxilio</a:t>
            </a:r>
            <a:r>
              <a:rPr lang="en-US" sz="1600" dirty="0">
                <a:latin typeface="Arial"/>
                <a:cs typeface="Arial"/>
              </a:rPr>
              <a:t> o </a:t>
            </a:r>
            <a:r>
              <a:rPr lang="en-US" sz="1600" dirty="0" err="1">
                <a:latin typeface="Arial"/>
                <a:cs typeface="Arial"/>
              </a:rPr>
              <a:t>ayuda</a:t>
            </a:r>
            <a:r>
              <a:rPr lang="en-US" sz="1600" dirty="0">
                <a:latin typeface="Arial"/>
                <a:cs typeface="Arial"/>
              </a:rPr>
              <a:t> </a:t>
            </a:r>
            <a:r>
              <a:rPr lang="en-US" sz="1600" dirty="0" err="1">
                <a:latin typeface="Arial"/>
                <a:cs typeface="Arial"/>
              </a:rPr>
              <a:t>médica</a:t>
            </a:r>
            <a:r>
              <a:rPr lang="en-US" sz="1600" dirty="0" smtClean="0">
                <a:latin typeface="Arial"/>
                <a:cs typeface="Arial"/>
              </a:rPr>
              <a:t>.</a:t>
            </a:r>
            <a:endParaRPr lang="es-ES" sz="1600" dirty="0">
              <a:latin typeface="Arial"/>
              <a:cs typeface="Arial"/>
            </a:endParaRPr>
          </a:p>
        </p:txBody>
      </p:sp>
      <p:sp>
        <p:nvSpPr>
          <p:cNvPr id="10" name="CuadroTexto 9"/>
          <p:cNvSpPr txBox="1"/>
          <p:nvPr/>
        </p:nvSpPr>
        <p:spPr>
          <a:xfrm>
            <a:off x="35496" y="3068960"/>
            <a:ext cx="9001000" cy="584776"/>
          </a:xfrm>
          <a:prstGeom prst="rect">
            <a:avLst/>
          </a:prstGeom>
          <a:noFill/>
        </p:spPr>
        <p:txBody>
          <a:bodyPr wrap="square" rtlCol="0">
            <a:spAutoFit/>
          </a:bodyPr>
          <a:lstStyle/>
          <a:p>
            <a:pPr marL="285750" indent="-285750">
              <a:buFont typeface="Arial"/>
              <a:buChar char="•"/>
            </a:pPr>
            <a:r>
              <a:rPr lang="en-US" sz="1600" dirty="0" err="1">
                <a:latin typeface="Arial"/>
                <a:cs typeface="Arial"/>
              </a:rPr>
              <a:t>Sólo</a:t>
            </a:r>
            <a:r>
              <a:rPr lang="en-US" sz="1600" dirty="0">
                <a:latin typeface="Arial"/>
                <a:cs typeface="Arial"/>
              </a:rPr>
              <a:t> en </a:t>
            </a:r>
            <a:r>
              <a:rPr lang="en-US" sz="1600" dirty="0" err="1">
                <a:latin typeface="Arial"/>
                <a:cs typeface="Arial"/>
              </a:rPr>
              <a:t>caso</a:t>
            </a:r>
            <a:r>
              <a:rPr lang="en-US" sz="1600" dirty="0">
                <a:latin typeface="Arial"/>
                <a:cs typeface="Arial"/>
              </a:rPr>
              <a:t> de </a:t>
            </a:r>
            <a:r>
              <a:rPr lang="en-US" sz="1600" dirty="0" err="1">
                <a:latin typeface="Arial"/>
                <a:cs typeface="Arial"/>
              </a:rPr>
              <a:t>emergencia</a:t>
            </a:r>
            <a:r>
              <a:rPr lang="en-US" sz="1600" dirty="0">
                <a:latin typeface="Arial"/>
                <a:cs typeface="Arial"/>
              </a:rPr>
              <a:t> el </a:t>
            </a:r>
            <a:r>
              <a:rPr lang="en-US" sz="1600" dirty="0" err="1">
                <a:latin typeface="Arial"/>
                <a:cs typeface="Arial"/>
              </a:rPr>
              <a:t>vehículo</a:t>
            </a:r>
            <a:r>
              <a:rPr lang="en-US" sz="1600" dirty="0">
                <a:latin typeface="Arial"/>
                <a:cs typeface="Arial"/>
              </a:rPr>
              <a:t> </a:t>
            </a:r>
            <a:r>
              <a:rPr lang="en-US" sz="1600" dirty="0" err="1">
                <a:latin typeface="Arial"/>
                <a:cs typeface="Arial"/>
              </a:rPr>
              <a:t>podrá</a:t>
            </a:r>
            <a:r>
              <a:rPr lang="en-US" sz="1600" dirty="0">
                <a:latin typeface="Arial"/>
                <a:cs typeface="Arial"/>
              </a:rPr>
              <a:t> </a:t>
            </a:r>
            <a:r>
              <a:rPr lang="en-US" sz="1600" dirty="0" err="1">
                <a:latin typeface="Arial"/>
                <a:cs typeface="Arial"/>
              </a:rPr>
              <a:t>estacionar</a:t>
            </a:r>
            <a:r>
              <a:rPr lang="en-US" sz="1600" dirty="0">
                <a:latin typeface="Arial"/>
                <a:cs typeface="Arial"/>
              </a:rPr>
              <a:t> o </a:t>
            </a:r>
            <a:r>
              <a:rPr lang="en-US" sz="1600" dirty="0" err="1">
                <a:latin typeface="Arial"/>
                <a:cs typeface="Arial"/>
              </a:rPr>
              <a:t>detenerse</a:t>
            </a:r>
            <a:r>
              <a:rPr lang="en-US" sz="1600" dirty="0">
                <a:latin typeface="Arial"/>
                <a:cs typeface="Arial"/>
              </a:rPr>
              <a:t> de la </a:t>
            </a:r>
            <a:r>
              <a:rPr lang="en-US" sz="1600" dirty="0" err="1">
                <a:latin typeface="Arial"/>
                <a:cs typeface="Arial"/>
              </a:rPr>
              <a:t>berma</a:t>
            </a:r>
            <a:r>
              <a:rPr lang="en-US" sz="1600" dirty="0">
                <a:latin typeface="Arial"/>
                <a:cs typeface="Arial"/>
              </a:rPr>
              <a:t> de los </a:t>
            </a:r>
            <a:r>
              <a:rPr lang="en-US" sz="1600" dirty="0" err="1">
                <a:latin typeface="Arial"/>
                <a:cs typeface="Arial"/>
              </a:rPr>
              <a:t>caminos</a:t>
            </a:r>
            <a:r>
              <a:rPr lang="en-US" sz="1600" dirty="0" smtClean="0">
                <a:latin typeface="Arial"/>
                <a:cs typeface="Arial"/>
              </a:rPr>
              <a:t>.</a:t>
            </a:r>
            <a:endParaRPr lang="es-ES" sz="1600" dirty="0">
              <a:latin typeface="Arial"/>
              <a:cs typeface="Arial"/>
            </a:endParaRPr>
          </a:p>
        </p:txBody>
      </p:sp>
      <p:sp>
        <p:nvSpPr>
          <p:cNvPr id="11" name="CuadroTexto 10"/>
          <p:cNvSpPr txBox="1"/>
          <p:nvPr/>
        </p:nvSpPr>
        <p:spPr>
          <a:xfrm>
            <a:off x="35496" y="3789040"/>
            <a:ext cx="9001000" cy="584776"/>
          </a:xfrm>
          <a:prstGeom prst="rect">
            <a:avLst/>
          </a:prstGeom>
          <a:noFill/>
        </p:spPr>
        <p:txBody>
          <a:bodyPr wrap="square" rtlCol="0">
            <a:spAutoFit/>
          </a:bodyPr>
          <a:lstStyle/>
          <a:p>
            <a:pPr marL="285750" indent="-285750">
              <a:buFont typeface="Arial"/>
              <a:buChar char="•"/>
            </a:pPr>
            <a:r>
              <a:rPr lang="en-US" sz="1600" dirty="0">
                <a:latin typeface="Arial"/>
                <a:cs typeface="Arial"/>
              </a:rPr>
              <a:t>Un </a:t>
            </a:r>
            <a:r>
              <a:rPr lang="en-US" sz="1600" dirty="0" err="1">
                <a:latin typeface="Arial"/>
                <a:cs typeface="Arial"/>
              </a:rPr>
              <a:t>vehículo</a:t>
            </a:r>
            <a:r>
              <a:rPr lang="en-US" sz="1600" dirty="0">
                <a:latin typeface="Arial"/>
                <a:cs typeface="Arial"/>
              </a:rPr>
              <a:t> </a:t>
            </a:r>
            <a:r>
              <a:rPr lang="en-US" sz="1600" dirty="0" err="1">
                <a:latin typeface="Arial"/>
                <a:cs typeface="Arial"/>
              </a:rPr>
              <a:t>transportando</a:t>
            </a:r>
            <a:r>
              <a:rPr lang="en-US" sz="1600" dirty="0">
                <a:latin typeface="Arial"/>
                <a:cs typeface="Arial"/>
              </a:rPr>
              <a:t> </a:t>
            </a:r>
            <a:r>
              <a:rPr lang="en-US" sz="1600" dirty="0" err="1">
                <a:latin typeface="Arial"/>
                <a:cs typeface="Arial"/>
              </a:rPr>
              <a:t>materiales</a:t>
            </a:r>
            <a:r>
              <a:rPr lang="en-US" sz="1600" dirty="0">
                <a:latin typeface="Arial"/>
                <a:cs typeface="Arial"/>
              </a:rPr>
              <a:t> </a:t>
            </a:r>
            <a:r>
              <a:rPr lang="en-US" sz="1600" dirty="0" err="1">
                <a:latin typeface="Arial"/>
                <a:cs typeface="Arial"/>
              </a:rPr>
              <a:t>peligrosos</a:t>
            </a:r>
            <a:r>
              <a:rPr lang="en-US" sz="1600" dirty="0">
                <a:latin typeface="Arial"/>
                <a:cs typeface="Arial"/>
              </a:rPr>
              <a:t> </a:t>
            </a:r>
            <a:r>
              <a:rPr lang="en-US" sz="1600" dirty="0" err="1">
                <a:latin typeface="Arial"/>
                <a:cs typeface="Arial"/>
              </a:rPr>
              <a:t>sólo</a:t>
            </a:r>
            <a:r>
              <a:rPr lang="en-US" sz="1600" dirty="0">
                <a:latin typeface="Arial"/>
                <a:cs typeface="Arial"/>
              </a:rPr>
              <a:t> </a:t>
            </a:r>
            <a:r>
              <a:rPr lang="en-US" sz="1600" dirty="0" err="1">
                <a:latin typeface="Arial"/>
                <a:cs typeface="Arial"/>
              </a:rPr>
              <a:t>deberá</a:t>
            </a:r>
            <a:r>
              <a:rPr lang="en-US" sz="1600" dirty="0">
                <a:latin typeface="Arial"/>
                <a:cs typeface="Arial"/>
              </a:rPr>
              <a:t> </a:t>
            </a:r>
            <a:r>
              <a:rPr lang="en-US" sz="1600" dirty="0" err="1">
                <a:latin typeface="Arial"/>
                <a:cs typeface="Arial"/>
              </a:rPr>
              <a:t>estacionar</a:t>
            </a:r>
            <a:r>
              <a:rPr lang="en-US" sz="1600" dirty="0">
                <a:latin typeface="Arial"/>
                <a:cs typeface="Arial"/>
              </a:rPr>
              <a:t> a </a:t>
            </a:r>
            <a:r>
              <a:rPr lang="en-US" sz="1600" dirty="0" err="1">
                <a:latin typeface="Arial"/>
                <a:cs typeface="Arial"/>
              </a:rPr>
              <a:t>más</a:t>
            </a:r>
            <a:r>
              <a:rPr lang="en-US" sz="1600" dirty="0">
                <a:latin typeface="Arial"/>
                <a:cs typeface="Arial"/>
              </a:rPr>
              <a:t> de </a:t>
            </a:r>
            <a:r>
              <a:rPr lang="en-US" sz="1600" dirty="0" err="1">
                <a:latin typeface="Arial"/>
                <a:cs typeface="Arial"/>
              </a:rPr>
              <a:t>cien</a:t>
            </a:r>
            <a:r>
              <a:rPr lang="en-US" sz="1600" dirty="0">
                <a:latin typeface="Arial"/>
                <a:cs typeface="Arial"/>
              </a:rPr>
              <a:t> metros de </a:t>
            </a:r>
            <a:r>
              <a:rPr lang="en-US" sz="1600" dirty="0" err="1">
                <a:latin typeface="Arial"/>
                <a:cs typeface="Arial"/>
              </a:rPr>
              <a:t>una</a:t>
            </a:r>
            <a:r>
              <a:rPr lang="en-US" sz="1600" dirty="0">
                <a:latin typeface="Arial"/>
                <a:cs typeface="Arial"/>
              </a:rPr>
              <a:t> </a:t>
            </a:r>
            <a:r>
              <a:rPr lang="en-US" sz="1600" dirty="0" err="1">
                <a:latin typeface="Arial"/>
                <a:cs typeface="Arial"/>
              </a:rPr>
              <a:t>zona</a:t>
            </a:r>
            <a:r>
              <a:rPr lang="en-US" sz="1600" dirty="0">
                <a:latin typeface="Arial"/>
                <a:cs typeface="Arial"/>
              </a:rPr>
              <a:t> de </a:t>
            </a:r>
            <a:r>
              <a:rPr lang="en-US" sz="1600" dirty="0" err="1">
                <a:latin typeface="Arial"/>
                <a:cs typeface="Arial"/>
              </a:rPr>
              <a:t>fuego</a:t>
            </a:r>
            <a:r>
              <a:rPr lang="en-US" sz="1600" dirty="0">
                <a:latin typeface="Arial"/>
                <a:cs typeface="Arial"/>
              </a:rPr>
              <a:t> </a:t>
            </a:r>
            <a:r>
              <a:rPr lang="en-US" sz="1600" dirty="0" err="1">
                <a:latin typeface="Arial"/>
                <a:cs typeface="Arial"/>
              </a:rPr>
              <a:t>abierto</a:t>
            </a:r>
            <a:r>
              <a:rPr lang="en-US" sz="1600" dirty="0" smtClean="0">
                <a:latin typeface="Arial"/>
                <a:cs typeface="Arial"/>
              </a:rPr>
              <a:t>.</a:t>
            </a:r>
            <a:endParaRPr lang="es-ES" sz="1600" dirty="0">
              <a:latin typeface="Arial"/>
              <a:cs typeface="Arial"/>
            </a:endParaRPr>
          </a:p>
        </p:txBody>
      </p:sp>
      <p:pic>
        <p:nvPicPr>
          <p:cNvPr id="14" name="Imagen 13"/>
          <p:cNvPicPr>
            <a:picLocks noChangeAspect="1"/>
          </p:cNvPicPr>
          <p:nvPr/>
        </p:nvPicPr>
        <p:blipFill>
          <a:blip r:embed="rId3"/>
          <a:stretch>
            <a:fillRect/>
          </a:stretch>
        </p:blipFill>
        <p:spPr>
          <a:xfrm>
            <a:off x="4662653" y="4927849"/>
            <a:ext cx="4458072" cy="1930151"/>
          </a:xfrm>
          <a:prstGeom prst="rect">
            <a:avLst/>
          </a:prstGeom>
        </p:spPr>
      </p:pic>
      <p:sp>
        <p:nvSpPr>
          <p:cNvPr id="19" name="Trapecio 18"/>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20" name="Trapecio 19"/>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21" name="Trapecio 20"/>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3</a:t>
            </a:r>
            <a:endParaRPr lang="es-ES" b="1" dirty="0" smtClean="0">
              <a:solidFill>
                <a:srgbClr val="404040"/>
              </a:solidFill>
            </a:endParaRPr>
          </a:p>
          <a:p>
            <a:pPr algn="ctr"/>
            <a:r>
              <a:rPr lang="es-ES" sz="1000" b="1" dirty="0" smtClean="0">
                <a:solidFill>
                  <a:srgbClr val="404040"/>
                </a:solidFill>
              </a:rPr>
              <a:t>ESTACIONAMIENTO</a:t>
            </a:r>
            <a:endParaRPr lang="es-ES" sz="1000" b="1" dirty="0">
              <a:solidFill>
                <a:srgbClr val="404040"/>
              </a:solidFill>
            </a:endParaRPr>
          </a:p>
        </p:txBody>
      </p:sp>
      <p:sp>
        <p:nvSpPr>
          <p:cNvPr id="22" name="Trapecio 21"/>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23" name="Trapecio 22"/>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107504" y="908720"/>
            <a:ext cx="8928992" cy="3312368"/>
          </a:xfrm>
          <a:extLst>
            <a:ext uri="{909E8E84-426E-40dd-AFC4-6F175D3DCCD1}">
              <a14:hiddenFill xmlns:a14="http://schemas.microsoft.com/office/drawing/2010/main">
                <a:solidFill>
                  <a:srgbClr val="FF9999"/>
                </a:solidFill>
              </a14:hiddenFill>
            </a:ext>
          </a:extLst>
        </p:spPr>
        <p:txBody>
          <a:bodyPr/>
          <a:lstStyle/>
          <a:p>
            <a:pPr marL="287338" indent="-287338" algn="l" eaLnBrk="1" hangingPunct="1">
              <a:defRPr/>
            </a:pPr>
            <a:r>
              <a:rPr lang="es-ES_tradnl" sz="2000" b="1" dirty="0"/>
              <a:t>	</a:t>
            </a:r>
            <a:r>
              <a:rPr lang="es-ES_tradnl" sz="2000" b="1" u="sng" dirty="0" smtClean="0">
                <a:cs typeface="+mj-cs"/>
              </a:rPr>
              <a:t>CONDUCTOR</a:t>
            </a:r>
            <a:r>
              <a:rPr lang="es-ES_tradnl" sz="2000" b="1" dirty="0" smtClean="0">
                <a:cs typeface="+mj-cs"/>
              </a:rPr>
              <a:t>:</a:t>
            </a:r>
            <a:br>
              <a:rPr lang="es-ES_tradnl" sz="2000" b="1" dirty="0" smtClean="0">
                <a:cs typeface="+mj-cs"/>
              </a:rPr>
            </a:br>
            <a:r>
              <a:rPr lang="es-ES_tradnl" sz="1600" b="1" dirty="0" smtClean="0"/>
              <a:t/>
            </a:r>
            <a:br>
              <a:rPr lang="es-ES_tradnl" sz="1600" b="1" dirty="0" smtClean="0"/>
            </a:br>
            <a:r>
              <a:rPr lang="es-ES_tradnl" sz="1600" dirty="0" smtClean="0">
                <a:cs typeface="+mj-cs"/>
              </a:rPr>
              <a:t>Que cuente con alguna de la siguientes licencias</a:t>
            </a:r>
            <a:br>
              <a:rPr lang="es-ES_tradnl" sz="1600" dirty="0" smtClean="0">
                <a:cs typeface="+mj-cs"/>
              </a:rPr>
            </a:br>
            <a:r>
              <a:rPr lang="es-ES_tradnl" sz="1600" dirty="0" smtClean="0">
                <a:cs typeface="+mj-cs"/>
              </a:rPr>
              <a:t/>
            </a:r>
            <a:br>
              <a:rPr lang="es-ES_tradnl" sz="1600" dirty="0" smtClean="0">
                <a:cs typeface="+mj-cs"/>
              </a:rPr>
            </a:br>
            <a:r>
              <a:rPr lang="en-US" sz="1600" dirty="0" smtClean="0">
                <a:cs typeface="Times New Roman" charset="0"/>
              </a:rPr>
              <a:t>A) </a:t>
            </a:r>
            <a:r>
              <a:rPr lang="en-US" sz="1600" b="1" dirty="0" smtClean="0">
                <a:cs typeface="Times New Roman" charset="0"/>
              </a:rPr>
              <a:t>LICENCIA DE CONDUCIR PROFESIONAL CLASE A-4 </a:t>
            </a:r>
            <a:r>
              <a:rPr lang="en-US" sz="1600" b="1" dirty="0" err="1" smtClean="0">
                <a:cs typeface="Times New Roman" charset="0"/>
              </a:rPr>
              <a:t>Ó</a:t>
            </a:r>
            <a:r>
              <a:rPr lang="en-US" sz="1600" b="1" dirty="0" smtClean="0">
                <a:cs typeface="Times New Roman" charset="0"/>
              </a:rPr>
              <a:t> A-5</a:t>
            </a:r>
            <a:r>
              <a:rPr lang="en-US" sz="1600" dirty="0" smtClean="0">
                <a:cs typeface="Times New Roman" charset="0"/>
              </a:rPr>
              <a:t>, DEPENDIENDO SI SE TRATA DE VEHÍCULOS DE CARGA SIMPLES O ARTICULADOS.</a:t>
            </a:r>
            <a:r>
              <a:rPr lang="en-US" sz="1600" b="1" dirty="0" smtClean="0">
                <a:latin typeface="Arial" charset="0"/>
                <a:cs typeface="Arial" charset="0"/>
              </a:rPr>
              <a:t/>
            </a:r>
            <a:br>
              <a:rPr lang="en-US" sz="1600" b="1" dirty="0" smtClean="0">
                <a:latin typeface="Arial" charset="0"/>
                <a:cs typeface="Arial" charset="0"/>
              </a:rPr>
            </a:br>
            <a:r>
              <a:rPr lang="es-ES" sz="1600" b="1" dirty="0" smtClean="0">
                <a:latin typeface="Arial" charset="0"/>
                <a:cs typeface="Arial" charset="0"/>
              </a:rPr>
              <a:t/>
            </a:r>
            <a:br>
              <a:rPr lang="es-ES" sz="1600" b="1" dirty="0" smtClean="0">
                <a:latin typeface="Arial" charset="0"/>
                <a:cs typeface="Arial" charset="0"/>
              </a:rPr>
            </a:br>
            <a:r>
              <a:rPr lang="en-US" sz="1600" dirty="0" smtClean="0">
                <a:cs typeface="Times New Roman" charset="0"/>
              </a:rPr>
              <a:t>B) </a:t>
            </a:r>
            <a:r>
              <a:rPr lang="en-US" sz="1600" b="1" dirty="0" smtClean="0">
                <a:cs typeface="Times New Roman" charset="0"/>
              </a:rPr>
              <a:t>LICENCIA DE CONDUCIR CLASE A-2 OBTENIDA CON ANTERIORIDAD AL 08.03.1997</a:t>
            </a:r>
            <a:r>
              <a:rPr lang="en-US" sz="1600" dirty="0" smtClean="0">
                <a:cs typeface="Times New Roman" charset="0"/>
              </a:rPr>
              <a:t>, VIGENTE CONFORME AL ARTÍCULO 2° TRANSITORIO DE LA LEY N° 19.495; EXCEPTO QUE SEÑALE ALGUNA RESTRICCIÓN ESPECIAL PARA EL VEHÍCULO A CONDUCIR. </a:t>
            </a:r>
            <a:endParaRPr lang="es-ES_tradnl" sz="1600" dirty="0" smtClean="0">
              <a:cs typeface="+mj-cs"/>
            </a:endParaRPr>
          </a:p>
        </p:txBody>
      </p:sp>
      <p:pic>
        <p:nvPicPr>
          <p:cNvPr id="8" name="Picture 3" descr="man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244" y="4653136"/>
            <a:ext cx="6285756" cy="2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rapecio 12"/>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4" name="Trapecio 13"/>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5" name="Trapecio 14"/>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6" name="Trapecio 15"/>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4</a:t>
            </a:r>
            <a:endParaRPr lang="es-ES" b="1" dirty="0" smtClean="0">
              <a:solidFill>
                <a:srgbClr val="404040"/>
              </a:solidFill>
            </a:endParaRPr>
          </a:p>
          <a:p>
            <a:pPr algn="ctr"/>
            <a:r>
              <a:rPr lang="es-ES" sz="1000" b="1" dirty="0" smtClean="0">
                <a:solidFill>
                  <a:srgbClr val="404040"/>
                </a:solidFill>
              </a:rPr>
              <a:t>CONDUCTOR</a:t>
            </a:r>
            <a:endParaRPr lang="es-ES" sz="1000" b="1" dirty="0">
              <a:solidFill>
                <a:srgbClr val="404040"/>
              </a:solidFill>
            </a:endParaRPr>
          </a:p>
        </p:txBody>
      </p:sp>
      <p:sp>
        <p:nvSpPr>
          <p:cNvPr id="17" name="Trapecio 16"/>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323528" y="1124744"/>
            <a:ext cx="7128792" cy="792088"/>
          </a:xfrm>
          <a:extLst>
            <a:ext uri="{909E8E84-426E-40dd-AFC4-6F175D3DCCD1}">
              <a14:hiddenFill xmlns:a14="http://schemas.microsoft.com/office/drawing/2010/main">
                <a:solidFill>
                  <a:srgbClr val="FF9999"/>
                </a:solidFill>
              </a14:hiddenFill>
            </a:ext>
          </a:extLst>
        </p:spPr>
        <p:txBody>
          <a:bodyPr>
            <a:noAutofit/>
          </a:bodyPr>
          <a:lstStyle/>
          <a:p>
            <a:pPr algn="l" eaLnBrk="1" hangingPunct="1">
              <a:tabLst>
                <a:tab pos="482600" algn="l"/>
              </a:tabLst>
              <a:defRPr/>
            </a:pPr>
            <a:r>
              <a:rPr lang="es-ES_tradnl" sz="1800" dirty="0" smtClean="0"/>
              <a:t>4.1.- QUE NO TENGA LICENCIA O QUE ESTA SEA NO PROFESIONAL. </a:t>
            </a:r>
            <a:br>
              <a:rPr lang="es-ES_tradnl" sz="1800" dirty="0" smtClean="0"/>
            </a:br>
            <a:r>
              <a:rPr lang="es-ES_tradnl" sz="1800" dirty="0" smtClean="0"/>
              <a:t>            </a:t>
            </a:r>
            <a:r>
              <a:rPr lang="es-ES_tradnl" sz="1800" dirty="0"/>
              <a:t/>
            </a:r>
            <a:br>
              <a:rPr lang="es-ES_tradnl" sz="1800" dirty="0"/>
            </a:br>
            <a:endParaRPr lang="es-ES_tradnl" sz="1800" dirty="0" smtClean="0"/>
          </a:p>
        </p:txBody>
      </p:sp>
      <p:sp>
        <p:nvSpPr>
          <p:cNvPr id="12" name="Trapecio 11"/>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3" name="Trapecio 12"/>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4" name="Trapecio 13"/>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5" name="Trapecio 14"/>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4</a:t>
            </a:r>
            <a:endParaRPr lang="es-ES" b="1" dirty="0" smtClean="0">
              <a:solidFill>
                <a:srgbClr val="404040"/>
              </a:solidFill>
            </a:endParaRPr>
          </a:p>
          <a:p>
            <a:pPr algn="ctr"/>
            <a:r>
              <a:rPr lang="es-ES" sz="1000" b="1" dirty="0" smtClean="0">
                <a:solidFill>
                  <a:srgbClr val="404040"/>
                </a:solidFill>
              </a:rPr>
              <a:t>CONDUCTOR</a:t>
            </a:r>
            <a:endParaRPr lang="es-ES" sz="1000" b="1" dirty="0">
              <a:solidFill>
                <a:srgbClr val="404040"/>
              </a:solidFill>
            </a:endParaRPr>
          </a:p>
        </p:txBody>
      </p:sp>
      <p:sp>
        <p:nvSpPr>
          <p:cNvPr id="16" name="Trapecio 15"/>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graphicFrame>
        <p:nvGraphicFramePr>
          <p:cNvPr id="17" name="Tabla 16"/>
          <p:cNvGraphicFramePr>
            <a:graphicFrameLocks noGrp="1"/>
          </p:cNvGraphicFramePr>
          <p:nvPr>
            <p:extLst>
              <p:ext uri="{D42A27DB-BD31-4B8C-83A1-F6EECF244321}">
                <p14:modId xmlns:p14="http://schemas.microsoft.com/office/powerpoint/2010/main" val="2603190426"/>
              </p:ext>
            </p:extLst>
          </p:nvPr>
        </p:nvGraphicFramePr>
        <p:xfrm>
          <a:off x="251520" y="1916832"/>
          <a:ext cx="8712968" cy="3870960"/>
        </p:xfrm>
        <a:graphic>
          <a:graphicData uri="http://schemas.openxmlformats.org/drawingml/2006/table">
            <a:tbl>
              <a:tblPr firstRow="1" bandRow="1">
                <a:tableStyleId>{0505E3EF-67EA-436B-97B2-0124C06EBD24}</a:tableStyleId>
              </a:tblPr>
              <a:tblGrid>
                <a:gridCol w="2160240"/>
                <a:gridCol w="65527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t>PROCEDIMIENTO:</a:t>
                      </a:r>
                      <a:endParaRPr lang="es-E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dirty="0" smtClean="0"/>
                        <a:t>Caso que</a:t>
                      </a:r>
                      <a:r>
                        <a:rPr lang="es-ES" sz="1600" b="0" baseline="0" dirty="0" smtClean="0"/>
                        <a:t> conduzca vehículo de transporte de</a:t>
                      </a:r>
                      <a:r>
                        <a:rPr lang="es-ES" sz="1600" b="0" dirty="0" smtClean="0"/>
                        <a:t> </a:t>
                      </a:r>
                      <a:r>
                        <a:rPr lang="es-ES" sz="1600" b="0" baseline="0" dirty="0" smtClean="0"/>
                        <a:t>carga peligrosa sin poseer licencia o sea NO profesional – DETENCION SIN LIBERTAD PROVISORIA</a:t>
                      </a:r>
                      <a:endParaRPr lang="es-ES" sz="1600" b="0" dirty="0" smtClean="0"/>
                    </a:p>
                    <a:p>
                      <a:endParaRPr lang="es-ES" sz="16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TIPIFICACION:</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Detenido por conducir vehículo de transporte de cargas peligrosas sin tener licencia o ser esta NO profesional según Ley de Tránsito Art. 196º D</a:t>
                      </a:r>
                    </a:p>
                    <a:p>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COMPETENCIA:</a:t>
                      </a:r>
                      <a:endParaRPr lang="es-ES"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Juzgado</a:t>
                      </a:r>
                      <a:r>
                        <a:rPr lang="es-ES" sz="1600" baseline="0" dirty="0" smtClean="0"/>
                        <a:t> del crimen</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p>
                  </a:txBody>
                  <a:tcPr/>
                </a:tc>
              </a:tr>
              <a:tr h="370840">
                <a:tc>
                  <a:txBody>
                    <a:bodyPr/>
                    <a:lstStyle/>
                    <a:p>
                      <a:r>
                        <a:rPr lang="es-ES_tradnl" sz="1800" kern="1200" dirty="0" smtClean="0"/>
                        <a:t>VEHICULO:</a:t>
                      </a:r>
                      <a:endParaRPr lang="es-ES_tradnl"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t>Considerando las características del material transportado, debe ser entregado a alguna persona debidamente autorizada por la empresa de transporte</a:t>
                      </a:r>
                    </a:p>
                    <a:p>
                      <a:endParaRPr lang="es-ES_tradnl" sz="1600" kern="1200" dirty="0" smtClean="0">
                        <a:solidFill>
                          <a:schemeClr val="dk1"/>
                        </a:solidFill>
                        <a:latin typeface="+mn-lt"/>
                        <a:ea typeface="+mn-ea"/>
                        <a:cs typeface="+mn-cs"/>
                      </a:endParaRPr>
                    </a:p>
                  </a:txBody>
                  <a:tcPr/>
                </a:tc>
              </a:tr>
              <a:tr h="370840">
                <a:tc>
                  <a:txBody>
                    <a:bodyPr/>
                    <a:lstStyle/>
                    <a:p>
                      <a:r>
                        <a:rPr lang="es-ES" sz="1800" dirty="0" smtClean="0"/>
                        <a:t>CLASIFICACION: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Delito,</a:t>
                      </a:r>
                      <a:r>
                        <a:rPr lang="es-ES" sz="1600" baseline="0" dirty="0" smtClean="0"/>
                        <a:t> atendida su penalidad</a:t>
                      </a:r>
                      <a:endParaRPr lang="es-ES" sz="1600" dirty="0" smtClean="0"/>
                    </a:p>
                    <a:p>
                      <a:endParaRPr lang="es-ES" sz="1600" dirty="0"/>
                    </a:p>
                  </a:txBody>
                  <a:tcPr/>
                </a:tc>
              </a:tr>
            </a:tbl>
          </a:graphicData>
        </a:graphic>
      </p:graphicFrame>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107504" y="1196752"/>
            <a:ext cx="8928992" cy="3528392"/>
          </a:xfrm>
          <a:extLst>
            <a:ext uri="{909E8E84-426E-40dd-AFC4-6F175D3DCCD1}">
              <a14:hiddenFill xmlns:a14="http://schemas.microsoft.com/office/drawing/2010/main">
                <a:solidFill>
                  <a:srgbClr val="FF9999"/>
                </a:solidFill>
              </a14:hiddenFill>
            </a:ext>
          </a:extLst>
        </p:spPr>
        <p:txBody>
          <a:bodyPr/>
          <a:lstStyle/>
          <a:p>
            <a:pPr algn="l" eaLnBrk="1" hangingPunct="1">
              <a:tabLst>
                <a:tab pos="482600" algn="l"/>
              </a:tabLst>
              <a:defRPr/>
            </a:pPr>
            <a:r>
              <a:rPr lang="es-ES" sz="1600" b="1" dirty="0" smtClean="0">
                <a:solidFill>
                  <a:schemeClr val="tx2">
                    <a:lumMod val="50000"/>
                  </a:schemeClr>
                </a:solidFill>
                <a:cs typeface="Times New Roman" charset="0"/>
              </a:rPr>
              <a:t>4</a:t>
            </a:r>
            <a:r>
              <a:rPr lang="en-US" sz="1600" b="1" dirty="0" smtClean="0">
                <a:solidFill>
                  <a:schemeClr val="tx2">
                    <a:lumMod val="50000"/>
                  </a:schemeClr>
                </a:solidFill>
                <a:cs typeface="Times New Roman" charset="0"/>
              </a:rPr>
              <a:t>.</a:t>
            </a:r>
            <a:r>
              <a:rPr lang="es-ES" sz="1600" b="1" dirty="0" smtClean="0">
                <a:solidFill>
                  <a:schemeClr val="tx2">
                    <a:lumMod val="50000"/>
                  </a:schemeClr>
                </a:solidFill>
                <a:cs typeface="Times New Roman" charset="0"/>
              </a:rPr>
              <a:t>2.-</a:t>
            </a:r>
            <a:r>
              <a:rPr lang="en-US" sz="1600" b="1" dirty="0" smtClean="0">
                <a:solidFill>
                  <a:schemeClr val="tx2">
                    <a:lumMod val="50000"/>
                  </a:schemeClr>
                </a:solidFill>
                <a:cs typeface="Times New Roman" charset="0"/>
              </a:rPr>
              <a:t>  	QUE EN INTERIOR DEL VEHÍCULO QUE TRANSPORTA EXPLOSIVOS, SUSTANCIAS COMBURENTES, PERÓXIDOS ORGÁNICOS  O INFLAMABLES,O QUE HAYA SIDO USADO PARA TRANSPORTAR LÍQUIDOS INFLAMABLES; EL CONDUCTOR ESTÉ FUMANDO O MANTENGA UN CIGARRILLO U OTRO PRODUCTO DEL TABACO ENCENDIDO, INCLUSO A UNA DISTANCIA MENOR DE DIEZ METROS (10 MTS.) DEL VEHÍCULO. LA MISMA DISPOSICIÓN SE APLICA EN EL CASO DE MANTENER PRODUCTOS DEL TABACO, ENCENDEDORES U OTRAS FUENTES  QUE PUEDAN PRODUCIR INFLAMACIÓN EN LA CABINA.</a:t>
            </a:r>
            <a:r>
              <a:rPr lang="en-US" sz="1600" dirty="0" smtClean="0">
                <a:solidFill>
                  <a:schemeClr val="tx2">
                    <a:lumMod val="50000"/>
                  </a:schemeClr>
                </a:solidFill>
                <a:cs typeface="Times New Roman" charset="0"/>
              </a:rPr>
              <a:t/>
            </a:r>
            <a:br>
              <a:rPr lang="en-US" sz="1600" dirty="0" smtClean="0">
                <a:solidFill>
                  <a:schemeClr val="tx2">
                    <a:lumMod val="50000"/>
                  </a:schemeClr>
                </a:solidFill>
                <a:cs typeface="Times New Roman" charset="0"/>
              </a:rPr>
            </a:br>
            <a:r>
              <a:rPr lang="en-US" sz="1400" b="1" i="1" dirty="0" smtClean="0">
                <a:solidFill>
                  <a:schemeClr val="tx2">
                    <a:lumMod val="50000"/>
                  </a:schemeClr>
                </a:solidFill>
                <a:cs typeface="Times New Roman" charset="0"/>
              </a:rPr>
              <a:t> </a:t>
            </a:r>
            <a:r>
              <a:rPr lang="es-ES_tradnl" sz="1600" dirty="0" smtClean="0">
                <a:solidFill>
                  <a:schemeClr val="tx2">
                    <a:lumMod val="50000"/>
                  </a:schemeClr>
                </a:solidFill>
                <a:cs typeface="+mj-cs"/>
              </a:rPr>
              <a:t>	          </a:t>
            </a:r>
            <a:br>
              <a:rPr lang="es-ES_tradnl" sz="1600" dirty="0" smtClean="0">
                <a:solidFill>
                  <a:schemeClr val="tx2">
                    <a:lumMod val="50000"/>
                  </a:schemeClr>
                </a:solidFill>
                <a:cs typeface="+mj-cs"/>
              </a:rPr>
            </a:br>
            <a:r>
              <a:rPr lang="es-ES_tradnl" sz="1600" b="1" dirty="0" smtClean="0">
                <a:solidFill>
                  <a:schemeClr val="tx2">
                    <a:lumMod val="50000"/>
                  </a:schemeClr>
                </a:solidFill>
                <a:cs typeface="+mj-cs"/>
              </a:rPr>
              <a:t>TIPIFICACION:</a:t>
            </a:r>
            <a:r>
              <a:rPr lang="es-ES_tradnl" sz="1600" dirty="0" smtClean="0">
                <a:solidFill>
                  <a:schemeClr val="tx2">
                    <a:lumMod val="50000"/>
                  </a:schemeClr>
                </a:solidFill>
                <a:cs typeface="+mj-cs"/>
              </a:rPr>
              <a:t> </a:t>
            </a:r>
            <a:r>
              <a:rPr lang="en-US" sz="1600" dirty="0" smtClean="0">
                <a:solidFill>
                  <a:schemeClr val="tx2">
                    <a:lumMod val="50000"/>
                  </a:schemeClr>
                </a:solidFill>
                <a:cs typeface="Times New Roman" charset="0"/>
              </a:rPr>
              <a:t>“EFECTUAR TRANSPORTE DE CARGA PELIGROSA, FUMANDO UN CIGARRO O HACERLO A MENOS DE 10 METROS DEL VEHÍCULO, O MANTENER DENTRO DE LA CABINA PRODUCTOS DEL TABACO QUE PUEDAN PRODUCIR INFLAMACIÓN” (D/S Nº 298 ART. 29º).</a:t>
            </a:r>
            <a:r>
              <a:rPr lang="en-US" sz="1600" b="1" dirty="0" smtClean="0">
                <a:solidFill>
                  <a:schemeClr val="tx2">
                    <a:lumMod val="50000"/>
                  </a:schemeClr>
                </a:solidFill>
                <a:cs typeface="Times New Roman" charset="0"/>
              </a:rPr>
              <a:t> </a:t>
            </a:r>
            <a:r>
              <a:rPr lang="es-ES_tradnl" sz="1600" dirty="0" smtClean="0">
                <a:solidFill>
                  <a:schemeClr val="tx2">
                    <a:lumMod val="50000"/>
                  </a:schemeClr>
                </a:solidFill>
                <a:cs typeface="+mj-cs"/>
              </a:rPr>
              <a:t/>
            </a:r>
            <a:br>
              <a:rPr lang="es-ES_tradnl" sz="1600" dirty="0" smtClean="0">
                <a:solidFill>
                  <a:schemeClr val="tx2">
                    <a:lumMod val="50000"/>
                  </a:schemeClr>
                </a:solidFill>
                <a:cs typeface="+mj-cs"/>
              </a:rPr>
            </a:br>
            <a:r>
              <a:rPr lang="es-ES_tradnl" sz="1600" dirty="0" smtClean="0">
                <a:solidFill>
                  <a:schemeClr val="tx2">
                    <a:lumMod val="50000"/>
                  </a:schemeClr>
                </a:solidFill>
                <a:cs typeface="+mj-cs"/>
              </a:rPr>
              <a:t>		    </a:t>
            </a:r>
            <a:br>
              <a:rPr lang="es-ES_tradnl" sz="1600" dirty="0" smtClean="0">
                <a:solidFill>
                  <a:schemeClr val="tx2">
                    <a:lumMod val="50000"/>
                  </a:schemeClr>
                </a:solidFill>
                <a:cs typeface="+mj-cs"/>
              </a:rPr>
            </a:br>
            <a:r>
              <a:rPr lang="es-ES_tradnl" sz="1600" b="1" dirty="0" smtClean="0">
                <a:solidFill>
                  <a:schemeClr val="tx2">
                    <a:lumMod val="50000"/>
                  </a:schemeClr>
                </a:solidFill>
                <a:cs typeface="+mj-cs"/>
              </a:rPr>
              <a:t>CLASIFICACION:</a:t>
            </a:r>
            <a:r>
              <a:rPr lang="es-ES_tradnl" sz="1600" dirty="0" smtClean="0">
                <a:solidFill>
                  <a:schemeClr val="tx2">
                    <a:lumMod val="50000"/>
                  </a:schemeClr>
                </a:solidFill>
                <a:cs typeface="+mj-cs"/>
              </a:rPr>
              <a:t> MENOS GRAVE.</a:t>
            </a:r>
          </a:p>
        </p:txBody>
      </p:sp>
      <p:sp>
        <p:nvSpPr>
          <p:cNvPr id="12" name="Trapecio 11"/>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3" name="Trapecio 12"/>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4" name="Trapecio 13"/>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5" name="Trapecio 14"/>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4</a:t>
            </a:r>
            <a:endParaRPr lang="es-ES" b="1" dirty="0" smtClean="0">
              <a:solidFill>
                <a:srgbClr val="404040"/>
              </a:solidFill>
            </a:endParaRPr>
          </a:p>
          <a:p>
            <a:pPr algn="ctr"/>
            <a:r>
              <a:rPr lang="es-ES" sz="1000" b="1" dirty="0" smtClean="0">
                <a:solidFill>
                  <a:srgbClr val="404040"/>
                </a:solidFill>
              </a:rPr>
              <a:t>CONDUCTOR</a:t>
            </a:r>
            <a:endParaRPr lang="es-ES" sz="1000" b="1" dirty="0">
              <a:solidFill>
                <a:srgbClr val="404040"/>
              </a:solidFill>
            </a:endParaRPr>
          </a:p>
        </p:txBody>
      </p:sp>
      <p:sp>
        <p:nvSpPr>
          <p:cNvPr id="16" name="Trapecio 15"/>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pic>
        <p:nvPicPr>
          <p:cNvPr id="2" name="Imagen 1"/>
          <p:cNvPicPr>
            <a:picLocks noChangeAspect="1"/>
          </p:cNvPicPr>
          <p:nvPr/>
        </p:nvPicPr>
        <p:blipFill>
          <a:blip r:embed="rId3"/>
          <a:stretch>
            <a:fillRect/>
          </a:stretch>
        </p:blipFill>
        <p:spPr>
          <a:xfrm>
            <a:off x="5961058" y="4077072"/>
            <a:ext cx="2787406" cy="2592288"/>
          </a:xfrm>
          <a:prstGeom prst="rect">
            <a:avLst/>
          </a:prstGeom>
        </p:spPr>
      </p:pic>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179512" y="260648"/>
            <a:ext cx="7128792" cy="461665"/>
          </a:xfrm>
          <a:prstGeom prst="rect">
            <a:avLst/>
          </a:prstGeom>
          <a:noFill/>
        </p:spPr>
        <p:txBody>
          <a:bodyPr wrap="square" rtlCol="0">
            <a:spAutoFit/>
          </a:bodyPr>
          <a:lstStyle/>
          <a:p>
            <a:r>
              <a:rPr lang="es-ES" sz="2400" dirty="0" smtClean="0"/>
              <a:t>Rutas de entrada de las sustancias peligrosas</a:t>
            </a:r>
            <a:endParaRPr lang="es-ES" sz="2400" dirty="0"/>
          </a:p>
        </p:txBody>
      </p:sp>
      <p:pic>
        <p:nvPicPr>
          <p:cNvPr id="10" name="Imagen 9"/>
          <p:cNvPicPr>
            <a:picLocks noChangeAspect="1"/>
          </p:cNvPicPr>
          <p:nvPr/>
        </p:nvPicPr>
        <p:blipFill>
          <a:blip r:embed="rId3"/>
          <a:stretch>
            <a:fillRect/>
          </a:stretch>
        </p:blipFill>
        <p:spPr>
          <a:xfrm>
            <a:off x="5364088" y="3645024"/>
            <a:ext cx="3744416" cy="2448272"/>
          </a:xfrm>
          <a:prstGeom prst="rect">
            <a:avLst/>
          </a:prstGeom>
        </p:spPr>
      </p:pic>
      <p:sp>
        <p:nvSpPr>
          <p:cNvPr id="11" name="6 CuadroTexto"/>
          <p:cNvSpPr txBox="1"/>
          <p:nvPr/>
        </p:nvSpPr>
        <p:spPr>
          <a:xfrm>
            <a:off x="107504" y="1052736"/>
            <a:ext cx="8643998" cy="3970318"/>
          </a:xfrm>
          <a:prstGeom prst="rect">
            <a:avLst/>
          </a:prstGeom>
          <a:noFill/>
        </p:spPr>
        <p:txBody>
          <a:bodyPr wrap="square" rtlCol="0">
            <a:spAutoFit/>
          </a:bodyPr>
          <a:lstStyle/>
          <a:p>
            <a:r>
              <a:rPr lang="es-ES" dirty="0" smtClean="0"/>
              <a:t>Para fines prácticos en casos de emergencias con sustancias peligrosas, de todas las vías de acceso al organismo las más importantes son las siguientes;</a:t>
            </a:r>
          </a:p>
          <a:p>
            <a:endParaRPr lang="es-ES" dirty="0" smtClean="0"/>
          </a:p>
          <a:p>
            <a:r>
              <a:rPr lang="es-ES" dirty="0" smtClean="0">
                <a:solidFill>
                  <a:srgbClr val="000090"/>
                </a:solidFill>
              </a:rPr>
              <a:t>INHALACION:</a:t>
            </a:r>
          </a:p>
          <a:p>
            <a:r>
              <a:rPr lang="es-ES" dirty="0" smtClean="0">
                <a:solidFill>
                  <a:schemeClr val="bg1">
                    <a:lumMod val="50000"/>
                  </a:schemeClr>
                </a:solidFill>
              </a:rPr>
              <a:t>Cuando el compuesto tóxico ingresa al sistema respiratorio. Esta es la vía de ingreso más rápida al organismo por que la sustancia se absorbe por medio del sistema sanguíneo.</a:t>
            </a:r>
          </a:p>
          <a:p>
            <a:endParaRPr lang="es-ES" dirty="0" smtClean="0"/>
          </a:p>
          <a:p>
            <a:r>
              <a:rPr lang="es-ES" dirty="0" smtClean="0">
                <a:solidFill>
                  <a:srgbClr val="000090"/>
                </a:solidFill>
              </a:rPr>
              <a:t>ABSORCION POR LA PIEL: </a:t>
            </a:r>
          </a:p>
          <a:p>
            <a:r>
              <a:rPr lang="es-ES" dirty="0" smtClean="0">
                <a:solidFill>
                  <a:srgbClr val="7F7F7F"/>
                </a:solidFill>
              </a:rPr>
              <a:t>Consiste en el ingreso de la sustancia por la epidermis, lo cual implica que en la mayoría de los casos el elemento tóxico debe ser liposoluble</a:t>
            </a:r>
          </a:p>
          <a:p>
            <a:endParaRPr lang="es-ES" dirty="0" smtClean="0"/>
          </a:p>
          <a:p>
            <a:r>
              <a:rPr lang="es-ES" dirty="0" smtClean="0">
                <a:solidFill>
                  <a:srgbClr val="000090"/>
                </a:solidFill>
              </a:rPr>
              <a:t>INGESTION: </a:t>
            </a:r>
            <a:endParaRPr lang="es-ES" dirty="0">
              <a:solidFill>
                <a:srgbClr val="000090"/>
              </a:solidFill>
            </a:endParaRPr>
          </a:p>
          <a:p>
            <a:r>
              <a:rPr lang="es-ES" dirty="0" smtClean="0">
                <a:solidFill>
                  <a:srgbClr val="7F7F7F"/>
                </a:solidFill>
              </a:rPr>
              <a:t>En el ingreso al organismo por el sistema digestivo, siendo el compuesto tóxico </a:t>
            </a:r>
            <a:r>
              <a:rPr lang="es-ES" dirty="0" smtClean="0">
                <a:solidFill>
                  <a:srgbClr val="4F6228"/>
                </a:solidFill>
              </a:rPr>
              <a:t>absorbido </a:t>
            </a:r>
            <a:r>
              <a:rPr lang="es-ES" dirty="0" smtClean="0">
                <a:solidFill>
                  <a:srgbClr val="7F7F7F"/>
                </a:solidFill>
              </a:rPr>
              <a:t>en el estómago o intestino.</a:t>
            </a:r>
            <a:endParaRPr lang="es-ES" dirty="0">
              <a:solidFill>
                <a:srgbClr val="7F7F7F"/>
              </a:solidFill>
            </a:endParaRPr>
          </a:p>
        </p:txBody>
      </p:sp>
    </p:spTree>
    <p:extLst>
      <p:ext uri="{BB962C8B-B14F-4D97-AF65-F5344CB8AC3E}">
        <p14:creationId xmlns:p14="http://schemas.microsoft.com/office/powerpoint/2010/main" val="1707908280"/>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107504" y="1124744"/>
            <a:ext cx="8892480" cy="3302678"/>
          </a:xfrm>
          <a:extLst>
            <a:ext uri="{909E8E84-426E-40dd-AFC4-6F175D3DCCD1}">
              <a14:hiddenFill xmlns:a14="http://schemas.microsoft.com/office/drawing/2010/main">
                <a:solidFill>
                  <a:srgbClr val="FF9999"/>
                </a:solidFill>
              </a14:hiddenFill>
            </a:ext>
          </a:extLst>
        </p:spPr>
        <p:txBody>
          <a:bodyPr/>
          <a:lstStyle/>
          <a:p>
            <a:pPr marL="287338" indent="-287338" algn="l" eaLnBrk="1" hangingPunct="1">
              <a:defRPr/>
            </a:pPr>
            <a:r>
              <a:rPr lang="en-US" sz="1600" b="1" dirty="0" smtClean="0">
                <a:latin typeface="Arial" charset="0"/>
                <a:cs typeface="Arial" charset="0"/>
              </a:rPr>
              <a:t>	LOS CONDUCTORES NO DEBERÁN INGERIR BEBIDAS ALCOHÓLICAS DURANTE EL TIEMPO DE CONDUCCIÓN NI EN LAS SEIS HORAS QUE PRECEDEN AL MISMO. </a:t>
            </a:r>
            <a:r>
              <a:rPr lang="en-US" sz="1600" b="1" dirty="0">
                <a:latin typeface="Arial Unicode MS" charset="0"/>
                <a:cs typeface="Arial Unicode MS" charset="0"/>
              </a:rPr>
              <a:t/>
            </a:r>
            <a:br>
              <a:rPr lang="en-US" sz="1600" b="1" dirty="0">
                <a:latin typeface="Arial Unicode MS" charset="0"/>
                <a:cs typeface="Arial Unicode MS" charset="0"/>
              </a:rPr>
            </a:br>
            <a:r>
              <a:rPr lang="en-US" sz="1600" b="1" dirty="0">
                <a:latin typeface="Arial Unicode MS" charset="0"/>
                <a:cs typeface="Arial Unicode MS" charset="0"/>
              </a:rPr>
              <a:t/>
            </a:r>
            <a:br>
              <a:rPr lang="en-US" sz="1600" b="1" dirty="0">
                <a:latin typeface="Arial Unicode MS" charset="0"/>
                <a:cs typeface="Arial Unicode MS" charset="0"/>
              </a:rPr>
            </a:br>
            <a:r>
              <a:rPr lang="en-US" sz="1600" b="1" dirty="0" smtClean="0">
                <a:latin typeface="Arial" charset="0"/>
                <a:cs typeface="Arial" charset="0"/>
              </a:rPr>
              <a:t>EL CONDUCTOR NO PODRÁ VIAJAR ACOMPAÑADO DE PERSONAS QUE NO HAYAN SIDO EXPRESAMENTE AUTORIZADAS POR EL TRANSPORTISTA. </a:t>
            </a:r>
            <a:r>
              <a:rPr lang="en-US" sz="1600" b="1" dirty="0" smtClean="0">
                <a:latin typeface="Arial Unicode MS" charset="0"/>
                <a:cs typeface="Arial Unicode MS" charset="0"/>
              </a:rPr>
              <a:t/>
            </a:r>
            <a:br>
              <a:rPr lang="en-US" sz="1600" b="1" dirty="0" smtClean="0">
                <a:latin typeface="Arial Unicode MS" charset="0"/>
                <a:cs typeface="Arial Unicode MS" charset="0"/>
              </a:rPr>
            </a:br>
            <a:r>
              <a:rPr lang="es-ES_tradnl" sz="1600" dirty="0" smtClean="0">
                <a:cs typeface="+mj-cs"/>
              </a:rPr>
              <a:t/>
            </a:r>
            <a:br>
              <a:rPr lang="es-ES_tradnl" sz="1600" dirty="0" smtClean="0">
                <a:cs typeface="+mj-cs"/>
              </a:rPr>
            </a:br>
            <a:r>
              <a:rPr lang="es-ES_tradnl" sz="1600" dirty="0" smtClean="0">
                <a:cs typeface="+mj-cs"/>
              </a:rPr>
              <a:t/>
            </a:r>
            <a:br>
              <a:rPr lang="es-ES_tradnl" sz="1600" dirty="0" smtClean="0">
                <a:cs typeface="+mj-cs"/>
              </a:rPr>
            </a:br>
            <a:r>
              <a:rPr lang="en-US" sz="1600" b="1" dirty="0" smtClean="0">
                <a:latin typeface="Arial" charset="0"/>
                <a:cs typeface="Arial" charset="0"/>
              </a:rPr>
              <a:t>EL CONDUCTOR DEBERÁ EXAMINAR REGULARMENTE Y EN LUGARES ADECUADOS, LAS CONDICIONES GENERALES DEL VEHÍCULO, INCLUYENDO LA CONDICIÓN DE LOS NEUMÁTICOS Y LA INTEGRIDAD DE LA CARGA, EN ASPECTOS TALES COMO, EXISTENCIA DE PÉRDIDAS O FUGAS DEL PRODUCTO, SEGURIDAD DE LAS AMARRAS Y POSICIONAMIENTO DE LOS RÓTULOS. </a:t>
            </a:r>
            <a:endParaRPr lang="es-ES_tradnl" sz="1600" dirty="0" smtClean="0">
              <a:cs typeface="+mj-cs"/>
            </a:endParaRPr>
          </a:p>
        </p:txBody>
      </p:sp>
      <p:sp>
        <p:nvSpPr>
          <p:cNvPr id="12" name="Trapecio 11"/>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3" name="Trapecio 12"/>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4" name="Trapecio 13"/>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5" name="Trapecio 14"/>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404040"/>
                </a:solidFill>
              </a:rPr>
              <a:t>4</a:t>
            </a:r>
            <a:endParaRPr lang="es-ES" b="1" dirty="0" smtClean="0">
              <a:solidFill>
                <a:srgbClr val="404040"/>
              </a:solidFill>
            </a:endParaRPr>
          </a:p>
          <a:p>
            <a:pPr algn="ctr"/>
            <a:r>
              <a:rPr lang="es-ES" sz="1000" b="1" dirty="0" smtClean="0">
                <a:solidFill>
                  <a:srgbClr val="404040"/>
                </a:solidFill>
              </a:rPr>
              <a:t>CONDUCTOR</a:t>
            </a:r>
            <a:endParaRPr lang="es-ES" sz="1000" b="1" dirty="0">
              <a:solidFill>
                <a:srgbClr val="404040"/>
              </a:solidFill>
            </a:endParaRPr>
          </a:p>
        </p:txBody>
      </p:sp>
      <p:sp>
        <p:nvSpPr>
          <p:cNvPr id="16" name="Trapecio 15"/>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5</a:t>
            </a:r>
          </a:p>
          <a:p>
            <a:pPr algn="ctr"/>
            <a:r>
              <a:rPr lang="es-ES" sz="1000" b="1" dirty="0" smtClean="0">
                <a:solidFill>
                  <a:srgbClr val="D9D9D9"/>
                </a:solidFill>
              </a:rPr>
              <a:t>TRANSPORTISTA</a:t>
            </a:r>
            <a:endParaRPr lang="es-ES" sz="1000" b="1" dirty="0">
              <a:solidFill>
                <a:srgbClr val="D9D9D9"/>
              </a:solidFill>
            </a:endParaRPr>
          </a:p>
        </p:txBody>
      </p:sp>
      <p:pic>
        <p:nvPicPr>
          <p:cNvPr id="3" name="Imagen 2"/>
          <p:cNvPicPr>
            <a:picLocks noChangeAspect="1"/>
          </p:cNvPicPr>
          <p:nvPr/>
        </p:nvPicPr>
        <p:blipFill>
          <a:blip r:embed="rId3"/>
          <a:stretch>
            <a:fillRect/>
          </a:stretch>
        </p:blipFill>
        <p:spPr>
          <a:xfrm>
            <a:off x="6444208" y="4149080"/>
            <a:ext cx="2448272" cy="2448272"/>
          </a:xfrm>
          <a:prstGeom prst="rect">
            <a:avLst/>
          </a:prstGeom>
        </p:spPr>
      </p:pic>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7" name="Picture 5" descr="Imagen 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6291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derrame_0302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006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35496" y="908720"/>
            <a:ext cx="9108504" cy="1080120"/>
          </a:xfrm>
          <a:extLst>
            <a:ext uri="{909E8E84-426E-40dd-AFC4-6F175D3DCCD1}">
              <a14:hiddenFill xmlns:a14="http://schemas.microsoft.com/office/drawing/2010/main">
                <a:solidFill>
                  <a:srgbClr val="FF9999"/>
                </a:solidFill>
              </a14:hiddenFill>
            </a:ext>
          </a:extLst>
        </p:spPr>
        <p:txBody>
          <a:bodyPr>
            <a:normAutofit/>
          </a:bodyPr>
          <a:lstStyle/>
          <a:p>
            <a:pPr marL="287338" indent="-287338" algn="l" eaLnBrk="1" hangingPunct="1">
              <a:defRPr/>
            </a:pPr>
            <a:r>
              <a:rPr lang="en-US" sz="1800" dirty="0">
                <a:solidFill>
                  <a:srgbClr val="000090"/>
                </a:solidFill>
                <a:cs typeface="Times New Roman" charset="0"/>
              </a:rPr>
              <a:t> </a:t>
            </a:r>
            <a:r>
              <a:rPr lang="en-US" sz="1800" dirty="0" smtClean="0">
                <a:solidFill>
                  <a:srgbClr val="000090"/>
                </a:solidFill>
                <a:cs typeface="Times New Roman" charset="0"/>
              </a:rPr>
              <a:t>      </a:t>
            </a:r>
            <a:r>
              <a:rPr lang="es-ES" sz="1800" dirty="0" smtClean="0">
                <a:solidFill>
                  <a:srgbClr val="000090"/>
                </a:solidFill>
                <a:cs typeface="Times New Roman" charset="0"/>
              </a:rPr>
              <a:t>5</a:t>
            </a:r>
            <a:r>
              <a:rPr lang="en-US" sz="1800" dirty="0" smtClean="0">
                <a:solidFill>
                  <a:srgbClr val="000090"/>
                </a:solidFill>
                <a:cs typeface="Times New Roman" charset="0"/>
              </a:rPr>
              <a:t>.1. 	QUE EL VEHÍCULO NO CUENTE CON LOS IMPLEMENTOS DE PROTECCIÓN PERSONAL (INDICADOS EN   LA HOJA DE DATOS DE SEGURIDAD DE TRANSPORTE).</a:t>
            </a:r>
            <a:r>
              <a:rPr lang="es-ES" sz="1800" dirty="0" smtClean="0">
                <a:solidFill>
                  <a:srgbClr val="000090"/>
                </a:solidFill>
                <a:cs typeface="Times New Roman" charset="0"/>
              </a:rPr>
              <a:t/>
            </a:r>
            <a:br>
              <a:rPr lang="es-ES" sz="1800" dirty="0" smtClean="0">
                <a:solidFill>
                  <a:srgbClr val="000090"/>
                </a:solidFill>
                <a:cs typeface="Times New Roman" charset="0"/>
              </a:rPr>
            </a:br>
            <a:r>
              <a:rPr lang="en-US" sz="1800" dirty="0" smtClean="0">
                <a:solidFill>
                  <a:srgbClr val="000090"/>
                </a:solidFill>
                <a:cs typeface="Times New Roman" charset="0"/>
              </a:rPr>
              <a:t>CLASIFICACIÓN:</a:t>
            </a:r>
            <a:r>
              <a:rPr lang="es-ES" sz="1800" dirty="0" smtClean="0">
                <a:solidFill>
                  <a:srgbClr val="000090"/>
                </a:solidFill>
                <a:cs typeface="Times New Roman" charset="0"/>
              </a:rPr>
              <a:t>  </a:t>
            </a:r>
            <a:r>
              <a:rPr lang="en-US" sz="1800" dirty="0" smtClean="0">
                <a:solidFill>
                  <a:srgbClr val="000090"/>
                </a:solidFill>
                <a:cs typeface="Times New Roman" charset="0"/>
              </a:rPr>
              <a:t>MENOS GRAVE.</a:t>
            </a:r>
            <a:endParaRPr lang="es-ES_tradnl" sz="1800" dirty="0" smtClean="0">
              <a:solidFill>
                <a:srgbClr val="000090"/>
              </a:solidFill>
            </a:endParaRPr>
          </a:p>
        </p:txBody>
      </p:sp>
      <p:sp>
        <p:nvSpPr>
          <p:cNvPr id="10" name="Trapecio 9"/>
          <p:cNvSpPr/>
          <p:nvPr/>
        </p:nvSpPr>
        <p:spPr>
          <a:xfrm>
            <a:off x="89959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D9D9D9"/>
                </a:solidFill>
              </a:rPr>
              <a:t>1</a:t>
            </a:r>
          </a:p>
          <a:p>
            <a:pPr algn="ctr"/>
            <a:r>
              <a:rPr lang="es-ES" sz="1000" b="1" dirty="0" smtClean="0">
                <a:solidFill>
                  <a:srgbClr val="D9D9D9"/>
                </a:solidFill>
              </a:rPr>
              <a:t>VEHÍCULO</a:t>
            </a:r>
            <a:endParaRPr lang="es-ES" sz="1000" b="1" dirty="0">
              <a:solidFill>
                <a:srgbClr val="D9D9D9"/>
              </a:solidFill>
            </a:endParaRPr>
          </a:p>
        </p:txBody>
      </p:sp>
      <p:sp>
        <p:nvSpPr>
          <p:cNvPr id="11" name="Trapecio 10"/>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12" name="Trapecio 11"/>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13" name="Trapecio 12"/>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sp>
        <p:nvSpPr>
          <p:cNvPr id="14" name="Trapecio 13"/>
          <p:cNvSpPr/>
          <p:nvPr/>
        </p:nvSpPr>
        <p:spPr>
          <a:xfrm>
            <a:off x="666023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smtClean="0">
                <a:solidFill>
                  <a:srgbClr val="404040"/>
                </a:solidFill>
              </a:rPr>
              <a:t>5</a:t>
            </a:r>
          </a:p>
          <a:p>
            <a:pPr algn="ctr"/>
            <a:r>
              <a:rPr lang="es-ES" sz="1000" b="1" dirty="0" smtClean="0">
                <a:solidFill>
                  <a:srgbClr val="404040"/>
                </a:solidFill>
              </a:rPr>
              <a:t>TRANSPORTISTA</a:t>
            </a:r>
            <a:endParaRPr lang="es-ES" sz="1000" b="1" dirty="0">
              <a:solidFill>
                <a:srgbClr val="404040"/>
              </a:solidFill>
            </a:endParaRPr>
          </a:p>
        </p:txBody>
      </p:sp>
      <p:graphicFrame>
        <p:nvGraphicFramePr>
          <p:cNvPr id="15" name="Tabla 14"/>
          <p:cNvGraphicFramePr>
            <a:graphicFrameLocks noGrp="1"/>
          </p:cNvGraphicFramePr>
          <p:nvPr>
            <p:extLst>
              <p:ext uri="{D42A27DB-BD31-4B8C-83A1-F6EECF244321}">
                <p14:modId xmlns:p14="http://schemas.microsoft.com/office/powerpoint/2010/main" val="1328943771"/>
              </p:ext>
            </p:extLst>
          </p:nvPr>
        </p:nvGraphicFramePr>
        <p:xfrm>
          <a:off x="251520" y="2132856"/>
          <a:ext cx="8712968" cy="3139440"/>
        </p:xfrm>
        <a:graphic>
          <a:graphicData uri="http://schemas.openxmlformats.org/drawingml/2006/table">
            <a:tbl>
              <a:tblPr firstRow="1" bandRow="1">
                <a:tableStyleId>{0505E3EF-67EA-436B-97B2-0124C06EBD24}</a:tableStyleId>
              </a:tblPr>
              <a:tblGrid>
                <a:gridCol w="2160240"/>
                <a:gridCol w="65527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t>PROCEDIMIENTO:</a:t>
                      </a:r>
                      <a:endParaRPr lang="es-E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dirty="0" smtClean="0"/>
                        <a:t>Caso que</a:t>
                      </a:r>
                      <a:r>
                        <a:rPr lang="es-ES" sz="1600" b="0" baseline="0" dirty="0" smtClean="0"/>
                        <a:t> conduzca vehículo de transporte de</a:t>
                      </a:r>
                      <a:r>
                        <a:rPr lang="es-ES" sz="1600" b="0" dirty="0" smtClean="0"/>
                        <a:t> </a:t>
                      </a:r>
                      <a:r>
                        <a:rPr lang="es-ES" sz="1600" b="0" baseline="0" dirty="0" smtClean="0"/>
                        <a:t>carga peligrosa sin poseer licencia o sea NO profesional – DETENCION SIN LIBERTAD PROVISORIA</a:t>
                      </a:r>
                      <a:endParaRPr lang="es-ES" sz="1600" b="0" dirty="0" smtClean="0"/>
                    </a:p>
                    <a:p>
                      <a:endParaRPr lang="es-ES" sz="16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TIPIFICACION:</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smtClean="0"/>
                        <a:t>Transportar carga peligrosa, sin contar con implementos mínimos de protección de personal indicados en la Hoja de Seguridad</a:t>
                      </a:r>
                      <a:endParaRPr lang="es-E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t>COMPETENCIA:</a:t>
                      </a:r>
                      <a:endParaRPr lang="es-ES"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Juzgado</a:t>
                      </a:r>
                      <a:r>
                        <a:rPr lang="es-ES" sz="1600" baseline="0" dirty="0" smtClean="0"/>
                        <a:t> de Policía Local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dirty="0" smtClean="0"/>
                    </a:p>
                  </a:txBody>
                  <a:tcPr/>
                </a:tc>
              </a:tr>
              <a:tr h="370840">
                <a:tc>
                  <a:txBody>
                    <a:bodyPr/>
                    <a:lstStyle/>
                    <a:p>
                      <a:r>
                        <a:rPr lang="es-ES_tradnl" sz="1800" kern="1200" dirty="0" smtClean="0"/>
                        <a:t>VEHICULO:</a:t>
                      </a:r>
                      <a:endParaRPr lang="es-ES_tradnl"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kern="1200" dirty="0" smtClean="0"/>
                        <a:t>No corresponde su retiro de circulación ni decomiso</a:t>
                      </a:r>
                      <a:r>
                        <a:rPr lang="es-ES_tradnl" sz="1600" kern="1200" baseline="0" dirty="0" smtClean="0"/>
                        <a:t> de la carga</a:t>
                      </a:r>
                      <a:endParaRPr lang="es-ES_tradnl" sz="1600" kern="1200" dirty="0" smtClean="0"/>
                    </a:p>
                    <a:p>
                      <a:endParaRPr lang="es-ES_tradnl" sz="1600" kern="1200" dirty="0" smtClean="0">
                        <a:solidFill>
                          <a:schemeClr val="dk1"/>
                        </a:solidFill>
                        <a:latin typeface="+mn-lt"/>
                        <a:ea typeface="+mn-ea"/>
                        <a:cs typeface="+mn-cs"/>
                      </a:endParaRPr>
                    </a:p>
                  </a:txBody>
                  <a:tcPr/>
                </a:tc>
              </a:tr>
              <a:tr h="370840">
                <a:tc>
                  <a:txBody>
                    <a:bodyPr/>
                    <a:lstStyle/>
                    <a:p>
                      <a:r>
                        <a:rPr lang="es-ES" sz="1800" dirty="0" smtClean="0"/>
                        <a:t>CLASIFICACION: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Menos grave</a:t>
                      </a:r>
                    </a:p>
                    <a:p>
                      <a:endParaRPr lang="es-ES" sz="1600" dirty="0"/>
                    </a:p>
                  </a:txBody>
                  <a:tcPr/>
                </a:tc>
              </a:tr>
            </a:tbl>
          </a:graphicData>
        </a:graphic>
      </p:graphicFrame>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apecio 42"/>
          <p:cNvSpPr/>
          <p:nvPr/>
        </p:nvSpPr>
        <p:spPr>
          <a:xfrm>
            <a:off x="233975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2</a:t>
            </a:r>
            <a:endParaRPr lang="es-ES" b="1" dirty="0" smtClean="0">
              <a:solidFill>
                <a:srgbClr val="D9D9D9"/>
              </a:solidFill>
            </a:endParaRPr>
          </a:p>
          <a:p>
            <a:pPr algn="ctr"/>
            <a:r>
              <a:rPr lang="es-ES" sz="1000" b="1" dirty="0" smtClean="0">
                <a:solidFill>
                  <a:srgbClr val="D9D9D9"/>
                </a:solidFill>
              </a:rPr>
              <a:t>CARGA</a:t>
            </a:r>
            <a:endParaRPr lang="es-ES" sz="1000" b="1" dirty="0">
              <a:solidFill>
                <a:srgbClr val="D9D9D9"/>
              </a:solidFill>
            </a:endParaRPr>
          </a:p>
        </p:txBody>
      </p:sp>
      <p:sp>
        <p:nvSpPr>
          <p:cNvPr id="44" name="Trapecio 43"/>
          <p:cNvSpPr/>
          <p:nvPr/>
        </p:nvSpPr>
        <p:spPr>
          <a:xfrm>
            <a:off x="377991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3</a:t>
            </a:r>
            <a:endParaRPr lang="es-ES" b="1" dirty="0" smtClean="0">
              <a:solidFill>
                <a:srgbClr val="D9D9D9"/>
              </a:solidFill>
            </a:endParaRPr>
          </a:p>
          <a:p>
            <a:pPr algn="ctr"/>
            <a:r>
              <a:rPr lang="es-ES" sz="1000" b="1" dirty="0" smtClean="0">
                <a:solidFill>
                  <a:srgbClr val="D9D9D9"/>
                </a:solidFill>
              </a:rPr>
              <a:t>ESTACIONAMIENTO</a:t>
            </a:r>
            <a:endParaRPr lang="es-ES" sz="1000" b="1" dirty="0">
              <a:solidFill>
                <a:srgbClr val="D9D9D9"/>
              </a:solidFill>
            </a:endParaRPr>
          </a:p>
        </p:txBody>
      </p:sp>
      <p:sp>
        <p:nvSpPr>
          <p:cNvPr id="45" name="Trapecio 44"/>
          <p:cNvSpPr/>
          <p:nvPr/>
        </p:nvSpPr>
        <p:spPr>
          <a:xfrm>
            <a:off x="5220072" y="116632"/>
            <a:ext cx="1440160" cy="576064"/>
          </a:xfrm>
          <a:prstGeom prst="trapezoid">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rgbClr val="D9D9D9"/>
                </a:solidFill>
              </a:rPr>
              <a:t>4</a:t>
            </a:r>
            <a:endParaRPr lang="es-ES" b="1" dirty="0" smtClean="0">
              <a:solidFill>
                <a:srgbClr val="D9D9D9"/>
              </a:solidFill>
            </a:endParaRPr>
          </a:p>
          <a:p>
            <a:pPr algn="ctr"/>
            <a:r>
              <a:rPr lang="es-ES" sz="1000" b="1" dirty="0" smtClean="0">
                <a:solidFill>
                  <a:srgbClr val="D9D9D9"/>
                </a:solidFill>
              </a:rPr>
              <a:t>CONDUCTOR</a:t>
            </a:r>
            <a:endParaRPr lang="es-ES" sz="1000" b="1" dirty="0">
              <a:solidFill>
                <a:srgbClr val="D9D9D9"/>
              </a:solidFill>
            </a:endParaRPr>
          </a:p>
        </p:txBody>
      </p:sp>
      <p:pic>
        <p:nvPicPr>
          <p:cNvPr id="3" name="Imagen 2"/>
          <p:cNvPicPr>
            <a:picLocks noChangeAspect="1"/>
          </p:cNvPicPr>
          <p:nvPr/>
        </p:nvPicPr>
        <p:blipFill>
          <a:blip r:embed="rId3"/>
          <a:stretch>
            <a:fillRect/>
          </a:stretch>
        </p:blipFill>
        <p:spPr>
          <a:xfrm>
            <a:off x="35496" y="0"/>
            <a:ext cx="7416824" cy="6858000"/>
          </a:xfrm>
          <a:prstGeom prst="rect">
            <a:avLst/>
          </a:prstGeom>
        </p:spPr>
      </p:pic>
      <p:pic>
        <p:nvPicPr>
          <p:cNvPr id="47" name="Picture 4" descr="derrame_0302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84594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descr="Imagen 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792438"/>
            <a:ext cx="2267744"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Pentágono 6"/>
          <p:cNvSpPr/>
          <p:nvPr/>
        </p:nvSpPr>
        <p:spPr>
          <a:xfrm>
            <a:off x="35496" y="1196752"/>
            <a:ext cx="2376263" cy="648072"/>
          </a:xfrm>
          <a:prstGeom prst="homePlat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rgbClr val="A6A6A6"/>
                </a:solidFill>
              </a:rPr>
              <a:t>D.S. Nº 298/94</a:t>
            </a:r>
            <a:endParaRPr lang="es-ES" sz="1600" dirty="0">
              <a:solidFill>
                <a:srgbClr val="A6A6A6"/>
              </a:solidFill>
            </a:endParaRPr>
          </a:p>
        </p:txBody>
      </p:sp>
      <p:sp>
        <p:nvSpPr>
          <p:cNvPr id="8" name="Cheurón 7"/>
          <p:cNvSpPr/>
          <p:nvPr/>
        </p:nvSpPr>
        <p:spPr>
          <a:xfrm>
            <a:off x="2267744"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tx1"/>
                </a:solidFill>
              </a:rPr>
              <a:t>D.S. Nº 90/96</a:t>
            </a:r>
            <a:endParaRPr lang="es-ES" sz="1600" dirty="0">
              <a:solidFill>
                <a:schemeClr val="tx1"/>
              </a:solidFill>
            </a:endParaRPr>
          </a:p>
        </p:txBody>
      </p:sp>
      <p:sp>
        <p:nvSpPr>
          <p:cNvPr id="9" name="Cheurón 8"/>
          <p:cNvSpPr/>
          <p:nvPr/>
        </p:nvSpPr>
        <p:spPr>
          <a:xfrm>
            <a:off x="6732240"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bg1">
                    <a:lumMod val="65000"/>
                  </a:schemeClr>
                </a:solidFill>
              </a:rPr>
              <a:t>DECRETO Nº 198/84</a:t>
            </a:r>
            <a:endParaRPr lang="es-ES" sz="1600" dirty="0">
              <a:solidFill>
                <a:schemeClr val="bg1">
                  <a:lumMod val="65000"/>
                </a:schemeClr>
              </a:solidFill>
            </a:endParaRPr>
          </a:p>
        </p:txBody>
      </p:sp>
      <p:sp>
        <p:nvSpPr>
          <p:cNvPr id="10" name="Cheurón 9"/>
          <p:cNvSpPr/>
          <p:nvPr/>
        </p:nvSpPr>
        <p:spPr>
          <a:xfrm>
            <a:off x="4499992"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bg1">
                    <a:lumMod val="65000"/>
                  </a:schemeClr>
                </a:solidFill>
              </a:rPr>
              <a:t>DECRETO Nª 29/86</a:t>
            </a:r>
            <a:endParaRPr lang="es-ES" sz="1600" dirty="0">
              <a:solidFill>
                <a:schemeClr val="bg1">
                  <a:lumMod val="65000"/>
                </a:schemeClr>
              </a:solidFill>
            </a:endParaRPr>
          </a:p>
        </p:txBody>
      </p:sp>
      <p:sp>
        <p:nvSpPr>
          <p:cNvPr id="11" name="Redondear rectángulo de esquina diagonal 10"/>
          <p:cNvSpPr/>
          <p:nvPr/>
        </p:nvSpPr>
        <p:spPr>
          <a:xfrm>
            <a:off x="1763688" y="3140968"/>
            <a:ext cx="5688632" cy="1872208"/>
          </a:xfrm>
          <a:prstGeom prst="round2DiagRect">
            <a:avLst/>
          </a:prstGeom>
          <a:gradFill flip="none" rotWithShape="1">
            <a:gsLst>
              <a:gs pos="0">
                <a:schemeClr val="accent1">
                  <a:shade val="51000"/>
                  <a:satMod val="130000"/>
                  <a:alpha val="65000"/>
                </a:schemeClr>
              </a:gs>
              <a:gs pos="80000">
                <a:schemeClr val="accent1">
                  <a:shade val="93000"/>
                  <a:satMod val="130000"/>
                  <a:alpha val="65000"/>
                </a:schemeClr>
              </a:gs>
              <a:gs pos="100000">
                <a:schemeClr val="accent1">
                  <a:shade val="94000"/>
                  <a:satMod val="135000"/>
                  <a:alpha val="65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50000"/>
              </a:spcBef>
              <a:buClr>
                <a:srgbClr val="FF0000"/>
              </a:buClr>
              <a:defRPr/>
            </a:pPr>
            <a:r>
              <a:rPr lang="es-ES_tradnl" sz="1200" dirty="0">
                <a:solidFill>
                  <a:srgbClr val="000000"/>
                </a:solidFill>
                <a:latin typeface="Arial"/>
                <a:cs typeface="Arial"/>
              </a:rPr>
              <a:t>MINISTERIO DE ECONOMIA FOMENTO Y RECONSTRUCCION</a:t>
            </a:r>
          </a:p>
          <a:p>
            <a:pPr algn="ctr">
              <a:spcBef>
                <a:spcPct val="50000"/>
              </a:spcBef>
              <a:buClr>
                <a:srgbClr val="FF0000"/>
              </a:buClr>
              <a:defRPr/>
            </a:pPr>
            <a:r>
              <a:rPr lang="ja-JP" altLang="es-ES_tradnl" sz="1200" dirty="0">
                <a:solidFill>
                  <a:srgbClr val="17375E"/>
                </a:solidFill>
                <a:latin typeface="Arial"/>
                <a:cs typeface="Arial"/>
              </a:rPr>
              <a:t>“</a:t>
            </a:r>
            <a:r>
              <a:rPr lang="es-ES_tradnl" sz="1200" dirty="0">
                <a:solidFill>
                  <a:srgbClr val="17375E"/>
                </a:solidFill>
                <a:latin typeface="Arial"/>
                <a:cs typeface="Arial"/>
              </a:rPr>
              <a:t>APRUEBA REGLAMENTO DE SEGURIDAD PARA EL ALMACENAMIENTO, REFINACIÓN, TRANSPORTE Y EXPENDIO AL PUBLICO DE COMBUSTIBLES LÍQUIDOS DERIVADOS DEL PETROLEO.</a:t>
            </a:r>
            <a:r>
              <a:rPr lang="ja-JP" altLang="es-ES_tradnl" sz="1200" dirty="0">
                <a:solidFill>
                  <a:srgbClr val="17375E"/>
                </a:solidFill>
                <a:latin typeface="Arial"/>
                <a:cs typeface="Arial"/>
              </a:rPr>
              <a:t>”</a:t>
            </a:r>
            <a:endParaRPr lang="es-ES_tradnl" altLang="ja-JP" sz="1200" dirty="0">
              <a:solidFill>
                <a:srgbClr val="17375E"/>
              </a:solidFill>
              <a:latin typeface="Arial"/>
              <a:cs typeface="Arial"/>
            </a:endParaRPr>
          </a:p>
          <a:p>
            <a:pPr algn="ctr">
              <a:spcBef>
                <a:spcPct val="50000"/>
              </a:spcBef>
              <a:buClr>
                <a:srgbClr val="FF0000"/>
              </a:buClr>
              <a:defRPr/>
            </a:pPr>
            <a:r>
              <a:rPr lang="es-ES_tradnl" sz="1200" dirty="0">
                <a:solidFill>
                  <a:schemeClr val="accent1">
                    <a:lumMod val="75000"/>
                  </a:schemeClr>
                </a:solidFill>
                <a:latin typeface="Arial"/>
                <a:cs typeface="Arial"/>
              </a:rPr>
              <a:t> </a:t>
            </a:r>
          </a:p>
        </p:txBody>
      </p:sp>
    </p:spTree>
    <p:extLst>
      <p:ext uri="{BB962C8B-B14F-4D97-AF65-F5344CB8AC3E}">
        <p14:creationId xmlns:p14="http://schemas.microsoft.com/office/powerpoint/2010/main" val="2384259123"/>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107504" y="980728"/>
            <a:ext cx="8928992" cy="364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algn="just">
              <a:spcBef>
                <a:spcPct val="50000"/>
              </a:spcBef>
              <a:buClr>
                <a:srgbClr val="FF0000"/>
              </a:buClr>
              <a:buFont typeface="Wingdings" charset="0"/>
              <a:buNone/>
              <a:defRPr/>
            </a:pPr>
            <a:r>
              <a:rPr lang="es-ES_tradnl" sz="1400" b="1" dirty="0" smtClean="0">
                <a:latin typeface="Verdana" charset="0"/>
                <a:cs typeface="Times New Roman" charset="0"/>
              </a:rPr>
              <a:t>TRANSPORTE </a:t>
            </a:r>
            <a:r>
              <a:rPr lang="es-ES_tradnl" sz="1400" b="1" dirty="0">
                <a:latin typeface="Verdana" charset="0"/>
                <a:cs typeface="Times New Roman" charset="0"/>
              </a:rPr>
              <a:t>DE </a:t>
            </a:r>
            <a:r>
              <a:rPr lang="es-ES_tradnl" sz="1400" b="1" dirty="0" smtClean="0">
                <a:latin typeface="Verdana" charset="0"/>
                <a:cs typeface="Times New Roman" charset="0"/>
              </a:rPr>
              <a:t>COMBUSTIBLES LIQUIDOS </a:t>
            </a:r>
            <a:r>
              <a:rPr lang="es-ES_tradnl" sz="1400" b="1" dirty="0">
                <a:latin typeface="Verdana" charset="0"/>
                <a:cs typeface="Times New Roman" charset="0"/>
              </a:rPr>
              <a:t>POR CAMIONES ESTANQUES</a:t>
            </a:r>
            <a:endParaRPr lang="es-ES_tradnl" sz="1400" b="1" dirty="0">
              <a:latin typeface="Lucida Console" charset="0"/>
              <a:cs typeface="Times New Roman" charset="0"/>
            </a:endParaRPr>
          </a:p>
          <a:p>
            <a:pPr algn="just">
              <a:spcBef>
                <a:spcPct val="50000"/>
              </a:spcBef>
              <a:buClr>
                <a:srgbClr val="FF0000"/>
              </a:buClr>
              <a:buFont typeface="Wingdings" charset="0"/>
              <a:buChar char="v"/>
              <a:defRPr/>
            </a:pPr>
            <a:endParaRPr lang="es-ES_tradnl" sz="1400" b="1" dirty="0">
              <a:latin typeface="Verdana" charset="0"/>
              <a:cs typeface="Times New Roman" charset="0"/>
            </a:endParaRPr>
          </a:p>
          <a:p>
            <a:pPr algn="just">
              <a:spcBef>
                <a:spcPct val="50000"/>
              </a:spcBef>
              <a:buClr>
                <a:srgbClr val="FF0000"/>
              </a:buClr>
              <a:buFont typeface="Wingdings" charset="0"/>
              <a:buChar char="v"/>
              <a:defRPr/>
            </a:pPr>
            <a:r>
              <a:rPr lang="es-ES_tradnl" sz="1400" b="1" dirty="0">
                <a:latin typeface="Verdana" charset="0"/>
                <a:cs typeface="Times New Roman" charset="0"/>
              </a:rPr>
              <a:t>Esta norma es aplicable al transporte de </a:t>
            </a:r>
            <a:r>
              <a:rPr lang="es-ES_tradnl" sz="1400" b="1" dirty="0" smtClean="0">
                <a:latin typeface="Verdana" charset="0"/>
                <a:cs typeface="Times New Roman" charset="0"/>
              </a:rPr>
              <a:t>COMBUSTIBLES LIQUIDOS </a:t>
            </a:r>
            <a:r>
              <a:rPr lang="es-ES_tradnl" sz="1400" b="1" dirty="0">
                <a:latin typeface="Verdana" charset="0"/>
                <a:cs typeface="Times New Roman" charset="0"/>
              </a:rPr>
              <a:t>Clase I, II y III, en camiones estanques</a:t>
            </a:r>
            <a:r>
              <a:rPr lang="es-ES_tradnl" sz="1400" b="1" dirty="0" smtClean="0">
                <a:latin typeface="Verdana" charset="0"/>
                <a:cs typeface="Times New Roman" charset="0"/>
              </a:rPr>
              <a:t>.</a:t>
            </a:r>
          </a:p>
          <a:p>
            <a:pPr algn="just">
              <a:spcBef>
                <a:spcPct val="50000"/>
              </a:spcBef>
              <a:buClr>
                <a:srgbClr val="FF0000"/>
              </a:buClr>
              <a:buFont typeface="Wingdings" charset="0"/>
              <a:buChar char="v"/>
              <a:defRPr/>
            </a:pPr>
            <a:endParaRPr lang="es-ES_tradnl" sz="1400" b="1" dirty="0">
              <a:latin typeface="Lucida Console" charset="0"/>
              <a:cs typeface="Times New Roman" charset="0"/>
            </a:endParaRPr>
          </a:p>
          <a:p>
            <a:pPr algn="just">
              <a:spcBef>
                <a:spcPct val="50000"/>
              </a:spcBef>
              <a:buClr>
                <a:srgbClr val="FF0000"/>
              </a:buClr>
              <a:buFont typeface="Wingdings" charset="0"/>
              <a:buChar char="v"/>
              <a:defRPr/>
            </a:pPr>
            <a:r>
              <a:rPr lang="es-ES_tradnl" sz="1400" b="1" dirty="0">
                <a:latin typeface="Verdana" charset="0"/>
                <a:cs typeface="Times New Roman" charset="0"/>
              </a:rPr>
              <a:t>Las empresas distribuidoras no pueden celebrar contratos para el transporte de combustibles con empresas cuyos vehículos no cumplan con los requisitos mínimos de seguridad y operación establecidos en este reglamento</a:t>
            </a:r>
            <a:r>
              <a:rPr lang="es-ES_tradnl" sz="1400" b="1" dirty="0" smtClean="0">
                <a:latin typeface="Verdana" charset="0"/>
                <a:cs typeface="Times New Roman" charset="0"/>
              </a:rPr>
              <a:t>.</a:t>
            </a:r>
          </a:p>
          <a:p>
            <a:pPr algn="just">
              <a:spcBef>
                <a:spcPct val="50000"/>
              </a:spcBef>
              <a:buClr>
                <a:srgbClr val="FF0000"/>
              </a:buClr>
              <a:buFont typeface="Wingdings" charset="0"/>
              <a:buChar char="v"/>
              <a:defRPr/>
            </a:pPr>
            <a:endParaRPr lang="es-ES_tradnl" sz="1400" b="1" dirty="0">
              <a:latin typeface="Lucida Console" charset="0"/>
              <a:cs typeface="Times New Roman" charset="0"/>
            </a:endParaRPr>
          </a:p>
          <a:p>
            <a:pPr algn="just">
              <a:spcBef>
                <a:spcPct val="50000"/>
              </a:spcBef>
              <a:buClr>
                <a:srgbClr val="FF0000"/>
              </a:buClr>
              <a:buFont typeface="Wingdings" charset="0"/>
              <a:buChar char="v"/>
              <a:defRPr/>
            </a:pPr>
            <a:r>
              <a:rPr lang="es-ES_tradnl" sz="1400" b="1" dirty="0">
                <a:latin typeface="Verdana" charset="0"/>
                <a:cs typeface="Times New Roman" charset="0"/>
              </a:rPr>
              <a:t>Camión Estanque: Vehículo que cuenta con un estanque destinado al transporte de </a:t>
            </a:r>
            <a:r>
              <a:rPr lang="es-ES_tradnl" sz="1400" b="1" dirty="0" smtClean="0">
                <a:latin typeface="Verdana" charset="0"/>
                <a:cs typeface="Times New Roman" charset="0"/>
              </a:rPr>
              <a:t>Combustibles Líquidos </a:t>
            </a:r>
            <a:r>
              <a:rPr lang="es-ES_tradnl" sz="1400" b="1" dirty="0">
                <a:latin typeface="Verdana" charset="0"/>
                <a:cs typeface="Times New Roman" charset="0"/>
              </a:rPr>
              <a:t>Clase I, II y III, sean éstos camiones rígidos, remolques o combinaciones de ellos.</a:t>
            </a:r>
          </a:p>
          <a:p>
            <a:pPr algn="just">
              <a:spcBef>
                <a:spcPct val="50000"/>
              </a:spcBef>
              <a:buClr>
                <a:srgbClr val="FF0000"/>
              </a:buClr>
              <a:buFont typeface="Wingdings" charset="0"/>
              <a:buChar char="v"/>
              <a:defRPr/>
            </a:pPr>
            <a:endParaRPr lang="es-ES_tradnl" sz="1400" b="1" dirty="0">
              <a:latin typeface="Lucida Console" charset="0"/>
              <a:cs typeface="Times New Roman" charset="0"/>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8" name="Text Box 3"/>
          <p:cNvSpPr txBox="1">
            <a:spLocks noChangeArrowheads="1"/>
          </p:cNvSpPr>
          <p:nvPr/>
        </p:nvSpPr>
        <p:spPr bwMode="auto">
          <a:xfrm>
            <a:off x="103584" y="980728"/>
            <a:ext cx="8932912" cy="378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algn="just">
              <a:spcBef>
                <a:spcPct val="50000"/>
              </a:spcBef>
              <a:buClr>
                <a:srgbClr val="FF0000"/>
              </a:buClr>
              <a:buFont typeface="Wingdings" charset="0"/>
              <a:buNone/>
              <a:defRPr/>
            </a:pPr>
            <a:r>
              <a:rPr lang="es-ES_tradnl" sz="1600" dirty="0">
                <a:latin typeface="Verdana" charset="0"/>
                <a:cs typeface="Times New Roman" charset="0"/>
              </a:rPr>
              <a:t>1</a:t>
            </a:r>
            <a:r>
              <a:rPr lang="es-ES_tradnl" sz="1600" dirty="0" smtClean="0">
                <a:latin typeface="Verdana" charset="0"/>
                <a:cs typeface="Times New Roman" charset="0"/>
              </a:rPr>
              <a:t>) </a:t>
            </a:r>
            <a:r>
              <a:rPr lang="es-ES_tradnl" sz="1600" dirty="0">
                <a:latin typeface="Verdana" charset="0"/>
                <a:cs typeface="Times New Roman" charset="0"/>
              </a:rPr>
              <a:t>IDENTIFICACIÓN Y LETREROS:</a:t>
            </a:r>
          </a:p>
          <a:p>
            <a:pPr algn="just">
              <a:spcBef>
                <a:spcPct val="50000"/>
              </a:spcBef>
              <a:buClr>
                <a:srgbClr val="FF0000"/>
              </a:buClr>
              <a:buFont typeface="Wingdings" charset="0"/>
              <a:buNone/>
              <a:defRPr/>
            </a:pPr>
            <a:endParaRPr lang="es-ES_tradnl" sz="1600" dirty="0">
              <a:latin typeface="Verdana" charset="0"/>
              <a:cs typeface="Times New Roman" charset="0"/>
            </a:endParaRPr>
          </a:p>
          <a:p>
            <a:pPr algn="just">
              <a:spcBef>
                <a:spcPct val="50000"/>
              </a:spcBef>
              <a:buClr>
                <a:srgbClr val="FF0000"/>
              </a:buClr>
              <a:buFont typeface="Wingdings" charset="0"/>
              <a:buChar char="v"/>
              <a:defRPr/>
            </a:pPr>
            <a:r>
              <a:rPr lang="es-ES_tradnl" sz="1600" dirty="0">
                <a:latin typeface="Verdana" charset="0"/>
                <a:cs typeface="Times New Roman" charset="0"/>
              </a:rPr>
              <a:t>El camión estanque deberá llevar letreros visibles que indiquen el sello de la Distribuidora y el producto transportado, ubicados en las válvulas de descarga y domos.</a:t>
            </a:r>
          </a:p>
          <a:p>
            <a:pPr algn="just">
              <a:spcBef>
                <a:spcPct val="50000"/>
              </a:spcBef>
              <a:buClr>
                <a:srgbClr val="FF0000"/>
              </a:buClr>
              <a:buFont typeface="Wingdings" charset="0"/>
              <a:buChar char="v"/>
              <a:defRPr/>
            </a:pPr>
            <a:r>
              <a:rPr lang="es-ES_tradnl" sz="1600" dirty="0">
                <a:latin typeface="Verdana" charset="0"/>
                <a:cs typeface="Times New Roman" charset="0"/>
              </a:rPr>
              <a:t>Asimismo, deberá llevar letreros, en su parte delantera y posterior, con la palabra "Inflamable", visible en carretera para los choferes de los demás vehículos en circulación.</a:t>
            </a:r>
          </a:p>
          <a:p>
            <a:pPr algn="just">
              <a:spcBef>
                <a:spcPct val="50000"/>
              </a:spcBef>
              <a:buClr>
                <a:srgbClr val="FF0000"/>
              </a:buClr>
              <a:buFont typeface="Wingdings" charset="0"/>
              <a:buChar char="v"/>
              <a:defRPr/>
            </a:pPr>
            <a:r>
              <a:rPr lang="es-ES_tradnl" sz="1600" dirty="0">
                <a:latin typeface="Verdana" charset="0"/>
                <a:cs typeface="Times New Roman" charset="0"/>
              </a:rPr>
              <a:t>Además, deberá llevar el etiquetado y rotulado correspondiente, indicado en la norma </a:t>
            </a:r>
            <a:r>
              <a:rPr lang="es-ES_tradnl" sz="1600" dirty="0" err="1">
                <a:latin typeface="Verdana" charset="0"/>
                <a:cs typeface="Times New Roman" charset="0"/>
              </a:rPr>
              <a:t>NCh.</a:t>
            </a:r>
            <a:r>
              <a:rPr lang="es-ES_tradnl" sz="1600" dirty="0">
                <a:latin typeface="Verdana" charset="0"/>
                <a:cs typeface="Times New Roman" charset="0"/>
              </a:rPr>
              <a:t> 2190, "Sustancias peligrosas-Marcas para información de riesgos".</a:t>
            </a:r>
          </a:p>
          <a:p>
            <a:pPr algn="just">
              <a:spcBef>
                <a:spcPct val="50000"/>
              </a:spcBef>
              <a:buClr>
                <a:srgbClr val="FF0000"/>
              </a:buClr>
              <a:buFont typeface="Wingdings" charset="0"/>
              <a:buChar char="v"/>
              <a:defRPr/>
            </a:pPr>
            <a:endParaRPr lang="es-ES_tradnl" sz="1600" dirty="0">
              <a:latin typeface="Verdana" charset="0"/>
              <a:cs typeface="Times New Roman" charset="0"/>
            </a:endParaRPr>
          </a:p>
          <a:p>
            <a:pPr algn="just">
              <a:spcBef>
                <a:spcPct val="50000"/>
              </a:spcBef>
              <a:buClr>
                <a:srgbClr val="FF0000"/>
              </a:buClr>
              <a:buFont typeface="Wingdings" charset="0"/>
              <a:buChar char="v"/>
              <a:defRPr/>
            </a:pPr>
            <a:endParaRPr lang="es-ES_tradnl" sz="1600" dirty="0">
              <a:latin typeface="Lucida Console" charset="0"/>
              <a:cs typeface="Times New Roman" charset="0"/>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a:xfrm>
            <a:off x="490566" y="993353"/>
            <a:ext cx="8153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S_tradnl" sz="1600" b="1" dirty="0" smtClean="0">
                <a:latin typeface="Verdana" charset="0"/>
                <a:cs typeface="Times New Roman" charset="0"/>
              </a:rPr>
              <a:t>2) INSTRUMENTOS DE SEGURIDAD DEL VEHICULO:</a:t>
            </a:r>
            <a:br>
              <a:rPr lang="es-ES_tradnl" sz="1600" b="1" dirty="0" smtClean="0">
                <a:latin typeface="Verdana" charset="0"/>
                <a:cs typeface="Times New Roman" charset="0"/>
              </a:rPr>
            </a:br>
            <a:endParaRPr lang="en-US" sz="1600" b="1" dirty="0" smtClean="0">
              <a:latin typeface="Lucida Console" charset="0"/>
              <a:cs typeface="Times New Roman" charset="0"/>
            </a:endParaRPr>
          </a:p>
        </p:txBody>
      </p:sp>
      <p:sp>
        <p:nvSpPr>
          <p:cNvPr id="8" name="Text Box 3"/>
          <p:cNvSpPr txBox="1">
            <a:spLocks noChangeArrowheads="1"/>
          </p:cNvSpPr>
          <p:nvPr/>
        </p:nvSpPr>
        <p:spPr bwMode="auto">
          <a:xfrm>
            <a:off x="107504" y="1679153"/>
            <a:ext cx="8856984" cy="375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marL="342900" indent="-342900" algn="just">
              <a:spcBef>
                <a:spcPct val="50000"/>
              </a:spcBef>
              <a:buClr>
                <a:srgbClr val="FF0000"/>
              </a:buClr>
              <a:buFont typeface="+mj-lt"/>
              <a:buAutoNum type="arabicPeriod"/>
              <a:defRPr/>
            </a:pPr>
            <a:r>
              <a:rPr lang="es-ES_tradnl" sz="1400" dirty="0" smtClean="0">
                <a:latin typeface="Arial" charset="0"/>
                <a:cs typeface="Times New Roman" charset="0"/>
              </a:rPr>
              <a:t>ESTAR </a:t>
            </a:r>
            <a:r>
              <a:rPr lang="es-ES_tradnl" sz="1400" dirty="0">
                <a:latin typeface="Arial" charset="0"/>
                <a:cs typeface="Times New Roman" charset="0"/>
              </a:rPr>
              <a:t>DOTADO DE UN TACOGRAFO (velocidad, tiempo de marcha y </a:t>
            </a:r>
            <a:r>
              <a:rPr lang="es-ES_tradnl" sz="1400" dirty="0" err="1">
                <a:latin typeface="Arial" charset="0"/>
                <a:cs typeface="Times New Roman" charset="0"/>
              </a:rPr>
              <a:t>detencion</a:t>
            </a:r>
            <a:r>
              <a:rPr lang="es-ES_tradnl" sz="1400" dirty="0">
                <a:latin typeface="Arial" charset="0"/>
                <a:cs typeface="Times New Roman" charset="0"/>
              </a:rPr>
              <a:t> y distancia recorrida) :</a:t>
            </a:r>
            <a:r>
              <a:rPr lang="es-ES_tradnl" sz="1400" dirty="0">
                <a:cs typeface="Times New Roman" charset="0"/>
              </a:rPr>
              <a:t> </a:t>
            </a:r>
            <a:r>
              <a:rPr lang="es-ES_tradnl" sz="1400" dirty="0">
                <a:latin typeface="Verdana" charset="0"/>
                <a:cs typeface="Times New Roman" charset="0"/>
              </a:rPr>
              <a:t>El disco o documento registrador tendrá, a lo menos, una duración de 24 horas. </a:t>
            </a:r>
            <a:endParaRPr lang="es-ES_tradnl" sz="1600" dirty="0">
              <a:latin typeface="Verdana" charset="0"/>
              <a:cs typeface="Times New Roman" charset="0"/>
            </a:endParaRPr>
          </a:p>
          <a:p>
            <a:pPr marL="342900" indent="-342900" algn="just">
              <a:spcBef>
                <a:spcPct val="50000"/>
              </a:spcBef>
              <a:buClr>
                <a:srgbClr val="FF0000"/>
              </a:buClr>
              <a:buFont typeface="+mj-lt"/>
              <a:buAutoNum type="arabicPeriod"/>
              <a:defRPr/>
            </a:pPr>
            <a:r>
              <a:rPr lang="es-ES_tradnl" sz="1400" dirty="0" smtClean="0">
                <a:latin typeface="Verdana" charset="0"/>
                <a:cs typeface="Times New Roman" charset="0"/>
              </a:rPr>
              <a:t>SISTEMA </a:t>
            </a:r>
            <a:r>
              <a:rPr lang="es-ES_tradnl" sz="1400" dirty="0">
                <a:latin typeface="Verdana" charset="0"/>
                <a:cs typeface="Times New Roman" charset="0"/>
              </a:rPr>
              <a:t>DE ESCAPE: El sistema de escape, incluyendo el silenciador y tubo de escape, debe estar completamente separados del sistema de alimentación de combustible al motor y de cualquier otro material combustible.</a:t>
            </a:r>
            <a:endParaRPr lang="es-ES_tradnl" sz="1600" dirty="0">
              <a:latin typeface="Verdana" charset="0"/>
              <a:cs typeface="Times New Roman" charset="0"/>
            </a:endParaRPr>
          </a:p>
          <a:p>
            <a:pPr marL="342900" indent="-342900" algn="just">
              <a:spcBef>
                <a:spcPct val="50000"/>
              </a:spcBef>
              <a:buClr>
                <a:srgbClr val="FF0000"/>
              </a:buClr>
              <a:buFont typeface="+mj-lt"/>
              <a:buAutoNum type="arabicPeriod"/>
              <a:defRPr/>
            </a:pPr>
            <a:r>
              <a:rPr lang="es-ES_tradnl" sz="1400" dirty="0" smtClean="0">
                <a:latin typeface="Verdana" charset="0"/>
                <a:cs typeface="Times New Roman" charset="0"/>
              </a:rPr>
              <a:t>PROTECCIÓN </a:t>
            </a:r>
            <a:r>
              <a:rPr lang="es-ES_tradnl" sz="1400" dirty="0">
                <a:latin typeface="Verdana" charset="0"/>
                <a:cs typeface="Times New Roman" charset="0"/>
              </a:rPr>
              <a:t>CONTRA DERRAMES: El diseño, construcción e instalación de los estanques y sus accesorios, deberán realizarse de manera que se minimice el riesgo de derrames en un eventual accidente o falla, conforme a la normativa nacional.</a:t>
            </a:r>
            <a:endParaRPr lang="es-ES_tradnl" sz="1600" dirty="0">
              <a:latin typeface="Lucida Console" charset="0"/>
              <a:cs typeface="Times New Roman" charset="0"/>
            </a:endParaRPr>
          </a:p>
          <a:p>
            <a:pPr marL="342900" indent="-342900" algn="just">
              <a:spcBef>
                <a:spcPct val="50000"/>
              </a:spcBef>
              <a:buClr>
                <a:srgbClr val="FF0000"/>
              </a:buClr>
              <a:buFont typeface="+mj-lt"/>
              <a:buAutoNum type="arabicPeriod"/>
              <a:defRPr/>
            </a:pPr>
            <a:r>
              <a:rPr lang="es-ES_tradnl" sz="1400" dirty="0" smtClean="0">
                <a:latin typeface="Verdana" charset="0"/>
                <a:cs typeface="Times New Roman" charset="0"/>
              </a:rPr>
              <a:t>PARACHOQUES </a:t>
            </a:r>
            <a:r>
              <a:rPr lang="es-ES_tradnl" sz="1400" dirty="0">
                <a:latin typeface="Verdana" charset="0"/>
                <a:cs typeface="Times New Roman" charset="0"/>
              </a:rPr>
              <a:t>TRASEROS: El camión estanque deberá estar provisto de un parachoques trasero, para proteger al estanque y tuberías en caso de una colisión. El parachoques deberá proteger adecuadamente las válvulas y elementos de conexión, y ubicarse como mínimo a 15 cm de ellos.</a:t>
            </a:r>
            <a:endParaRPr lang="es-ES_tradnl" sz="1600" dirty="0">
              <a:latin typeface="Lucida Console" charset="0"/>
              <a:cs typeface="Times New Roman" charset="0"/>
            </a:endParaRPr>
          </a:p>
          <a:p>
            <a:pPr marL="342900" indent="-342900" algn="just">
              <a:spcBef>
                <a:spcPct val="50000"/>
              </a:spcBef>
              <a:buClr>
                <a:srgbClr val="FF0000"/>
              </a:buClr>
              <a:buFont typeface="+mj-lt"/>
              <a:buAutoNum type="arabicPeriod"/>
              <a:defRPr/>
            </a:pPr>
            <a:r>
              <a:rPr lang="es-ES_tradnl" sz="1400" dirty="0" smtClean="0">
                <a:latin typeface="Verdana" charset="0"/>
                <a:cs typeface="Times New Roman" charset="0"/>
              </a:rPr>
              <a:t>PROTECCIÓN </a:t>
            </a:r>
            <a:r>
              <a:rPr lang="es-ES_tradnl" sz="1400" dirty="0">
                <a:latin typeface="Verdana" charset="0"/>
                <a:cs typeface="Times New Roman" charset="0"/>
              </a:rPr>
              <a:t>CONTRA DERRAMES EN VOLCAMIENTO: Toda conexión, </a:t>
            </a:r>
            <a:r>
              <a:rPr lang="es-ES_tradnl" sz="1400" dirty="0" err="1">
                <a:latin typeface="Verdana" charset="0"/>
                <a:cs typeface="Times New Roman" charset="0"/>
              </a:rPr>
              <a:t>pasahombres</a:t>
            </a:r>
            <a:r>
              <a:rPr lang="es-ES_tradnl" sz="1400" dirty="0">
                <a:latin typeface="Verdana" charset="0"/>
                <a:cs typeface="Times New Roman" charset="0"/>
              </a:rPr>
              <a:t> o escotillas de inspección deberán estar provistas de protecciones para que, en la eventualidad de un volcamiento, se minimice el riesgo de filtraciones o derrames.</a:t>
            </a: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838200" y="44624"/>
            <a:ext cx="7772400" cy="685800"/>
          </a:xfrm>
        </p:spPr>
        <p:txBody>
          <a:bodyPr/>
          <a:lstStyle/>
          <a:p>
            <a:pPr eaLnBrk="1" hangingPunct="1">
              <a:defRPr/>
            </a:pPr>
            <a:r>
              <a:rPr lang="es-ES_tradnl" sz="1600" b="1" dirty="0">
                <a:latin typeface="Verdana" charset="0"/>
                <a:cs typeface="Times New Roman" charset="0"/>
              </a:rPr>
              <a:t>3</a:t>
            </a:r>
            <a:r>
              <a:rPr lang="es-ES_tradnl" sz="1600" b="1" dirty="0" smtClean="0">
                <a:latin typeface="Verdana" charset="0"/>
                <a:cs typeface="Times New Roman" charset="0"/>
              </a:rPr>
              <a:t>) MEDIDAS DE SEGURIDAD PARA CONDUCTORES:</a:t>
            </a:r>
            <a:br>
              <a:rPr lang="es-ES_tradnl" sz="1600" b="1" dirty="0" smtClean="0">
                <a:latin typeface="Verdana" charset="0"/>
                <a:cs typeface="Times New Roman" charset="0"/>
              </a:rPr>
            </a:br>
            <a:endParaRPr lang="en-US" sz="1600" b="1" dirty="0" smtClean="0">
              <a:latin typeface="Verdana" charset="0"/>
              <a:cs typeface="Times New Roman" charset="0"/>
            </a:endParaRPr>
          </a:p>
        </p:txBody>
      </p:sp>
      <p:sp>
        <p:nvSpPr>
          <p:cNvPr id="8" name="Rectangle 3"/>
          <p:cNvSpPr txBox="1">
            <a:spLocks noChangeArrowheads="1"/>
          </p:cNvSpPr>
          <p:nvPr/>
        </p:nvSpPr>
        <p:spPr>
          <a:xfrm>
            <a:off x="35496" y="980728"/>
            <a:ext cx="90010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mj-lt"/>
              <a:buAutoNum type="arabicPeriod"/>
              <a:defRPr/>
            </a:pPr>
            <a:r>
              <a:rPr lang="es-ES_tradnl" sz="1400" dirty="0" smtClean="0">
                <a:latin typeface="Verdana" charset="0"/>
                <a:cs typeface="Times New Roman" charset="0"/>
              </a:rPr>
              <a:t>Deberán poseer acreditación otorgada por el Instituto de Investigaciones Viales y Psicotécnicas de Carabineros (INIVIP).</a:t>
            </a:r>
          </a:p>
          <a:p>
            <a:pPr marL="0" indent="0">
              <a:lnSpc>
                <a:spcPct val="90000"/>
              </a:lnSpc>
              <a:buNone/>
              <a:defRPr/>
            </a:pPr>
            <a:endParaRPr lang="es-ES_tradnl" sz="1400" dirty="0" smtClean="0">
              <a:latin typeface="Verdana" charset="0"/>
              <a:cs typeface="Times New Roman" charset="0"/>
            </a:endParaRPr>
          </a:p>
          <a:p>
            <a:pPr>
              <a:lnSpc>
                <a:spcPct val="90000"/>
              </a:lnSpc>
              <a:buFont typeface="+mj-lt"/>
              <a:buAutoNum type="arabicPeriod"/>
              <a:defRPr/>
            </a:pPr>
            <a:r>
              <a:rPr lang="es-ES_tradnl" sz="1400" dirty="0" smtClean="0">
                <a:latin typeface="Verdana" charset="0"/>
                <a:cs typeface="Times New Roman" charset="0"/>
              </a:rPr>
              <a:t>Los choferes deberán ser entrenados para la correcta operación del camión estanque y en los procedimientos de trabajo seguros (PTS) para el transporte, carga y descarga de combustibles</a:t>
            </a:r>
          </a:p>
          <a:p>
            <a:pPr>
              <a:lnSpc>
                <a:spcPct val="90000"/>
              </a:lnSpc>
              <a:buFont typeface="+mj-lt"/>
              <a:buAutoNum type="arabicPeriod"/>
              <a:defRPr/>
            </a:pPr>
            <a:endParaRPr lang="es-ES" sz="1400" dirty="0" smtClean="0">
              <a:latin typeface="Verdana" charset="0"/>
              <a:cs typeface="Times New Roman" charset="0"/>
            </a:endParaRPr>
          </a:p>
          <a:p>
            <a:pPr>
              <a:lnSpc>
                <a:spcPct val="90000"/>
              </a:lnSpc>
              <a:buFont typeface="+mj-lt"/>
              <a:buAutoNum type="arabicPeriod"/>
              <a:defRPr/>
            </a:pPr>
            <a:r>
              <a:rPr lang="es-ES_tradnl" sz="1400" dirty="0" smtClean="0">
                <a:latin typeface="Verdana" charset="0"/>
                <a:cs typeface="Times New Roman" charset="0"/>
              </a:rPr>
              <a:t>El horario límite de trabajo continuo, diario, semanal, quincenal y nocturno de los choferes deberá ser fijado por la empresa, teniendo en consideración la naturaleza del trabajo que realizan y el riesgo que involucra el transporte de CL, con el objeto de prevenir eventuales accidentes por fatigas físicas y/o psíquicas.</a:t>
            </a:r>
          </a:p>
          <a:p>
            <a:pPr marL="0" indent="0">
              <a:lnSpc>
                <a:spcPct val="90000"/>
              </a:lnSpc>
              <a:buNone/>
              <a:defRPr/>
            </a:pPr>
            <a:endParaRPr lang="es-ES_tradnl" sz="1400" dirty="0" smtClean="0">
              <a:latin typeface="Verdana" charset="0"/>
              <a:cs typeface="Times New Roman" charset="0"/>
            </a:endParaRPr>
          </a:p>
          <a:p>
            <a:pPr>
              <a:lnSpc>
                <a:spcPct val="90000"/>
              </a:lnSpc>
              <a:buFont typeface="+mj-lt"/>
              <a:buAutoNum type="arabicPeriod"/>
              <a:defRPr/>
            </a:pPr>
            <a:r>
              <a:rPr lang="es-ES_tradnl" sz="1400" dirty="0" smtClean="0">
                <a:latin typeface="Verdana" charset="0"/>
                <a:cs typeface="Times New Roman" charset="0"/>
              </a:rPr>
              <a:t>Deberá exigirse al chofer que se presente al trabajo bien descansado y mentalmente alerta para desempeñar sus labores.</a:t>
            </a:r>
          </a:p>
          <a:p>
            <a:pPr>
              <a:lnSpc>
                <a:spcPct val="90000"/>
              </a:lnSpc>
              <a:buFont typeface="+mj-lt"/>
              <a:buAutoNum type="arabicPeriod"/>
              <a:defRPr/>
            </a:pPr>
            <a:endParaRPr lang="es-ES" sz="1400" dirty="0" smtClean="0">
              <a:latin typeface="Verdana" charset="0"/>
              <a:cs typeface="Times New Roman" charset="0"/>
            </a:endParaRPr>
          </a:p>
          <a:p>
            <a:pPr>
              <a:lnSpc>
                <a:spcPct val="90000"/>
              </a:lnSpc>
              <a:buFont typeface="+mj-lt"/>
              <a:buAutoNum type="arabicPeriod"/>
              <a:defRPr/>
            </a:pPr>
            <a:r>
              <a:rPr lang="es-ES_tradnl" sz="1400" dirty="0" smtClean="0">
                <a:latin typeface="Verdana" charset="0"/>
                <a:cs typeface="Times New Roman" charset="0"/>
              </a:rPr>
              <a:t>En los camiones estanques viajará solamente el personal de operación e inspección asignado. Se prohíbe transportar o permitir el ingreso a cualquiera otra persona</a:t>
            </a:r>
            <a:endParaRPr lang="es-ES" sz="1400" dirty="0" smtClean="0">
              <a:latin typeface="Verdana" charset="0"/>
              <a:cs typeface="Times New Roman" charset="0"/>
            </a:endParaRPr>
          </a:p>
          <a:p>
            <a:pPr>
              <a:lnSpc>
                <a:spcPct val="90000"/>
              </a:lnSpc>
              <a:buFont typeface="+mj-lt"/>
              <a:buAutoNum type="arabicPeriod"/>
              <a:defRPr/>
            </a:pPr>
            <a:endParaRPr lang="en-US" sz="1400" dirty="0" smtClean="0">
              <a:latin typeface="Verdana" charset="0"/>
              <a:cs typeface="Times New Roman" charset="0"/>
            </a:endParaRP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Horizontal)">
                                      <p:cBhvr>
                                        <p:cTn id="7" dur="500"/>
                                        <p:tgtEl>
                                          <p:spTgt spid="8">
                                            <p:txEl>
                                              <p:pRg st="0" end="0"/>
                                            </p:txEl>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barn(inHorizontal)">
                                      <p:cBhvr>
                                        <p:cTn id="11" dur="500"/>
                                        <p:tgtEl>
                                          <p:spTgt spid="8">
                                            <p:txEl>
                                              <p:pRg st="2" end="2"/>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arn(inHorizontal)">
                                      <p:cBhvr>
                                        <p:cTn id="15" dur="500"/>
                                        <p:tgtEl>
                                          <p:spTgt spid="8">
                                            <p:txEl>
                                              <p:pRg st="4" end="4"/>
                                            </p:txEl>
                                          </p:spTgt>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barn(inHorizontal)">
                                      <p:cBhvr>
                                        <p:cTn id="19" dur="500"/>
                                        <p:tgtEl>
                                          <p:spTgt spid="8">
                                            <p:txEl>
                                              <p:pRg st="6" end="6"/>
                                            </p:txEl>
                                          </p:spTgt>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Effect transition="in" filter="barn(inHorizontal)">
                                      <p:cBhvr>
                                        <p:cTn id="23"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48069" y="980728"/>
            <a:ext cx="8924528" cy="41308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s-ES" sz="1400" dirty="0" smtClean="0">
                <a:latin typeface="Verdana"/>
                <a:cs typeface="Verdana"/>
              </a:rPr>
              <a:t> 6.  </a:t>
            </a:r>
            <a:r>
              <a:rPr lang="es-ES_tradnl" sz="1400" dirty="0" smtClean="0">
                <a:latin typeface="Verdana"/>
                <a:cs typeface="Verdana"/>
              </a:rPr>
              <a:t>No se deberá fumar en el camión estanque o sus cercanías. En todo caso, deberán colocarse letreros o símbolos aceptados por la normativa chilena o internacional, que indiquen "PROHIBIDO FUMAR", las cuales deberán ser visibles para las personas que están en los alrededores de las faenas de carga y descarga</a:t>
            </a:r>
          </a:p>
          <a:p>
            <a:pPr>
              <a:buFontTx/>
              <a:buNone/>
              <a:defRPr/>
            </a:pPr>
            <a:r>
              <a:rPr lang="es-ES_tradnl" sz="1400" dirty="0" smtClean="0">
                <a:latin typeface="Verdana"/>
                <a:cs typeface="Verdana"/>
              </a:rPr>
              <a:t> </a:t>
            </a:r>
          </a:p>
          <a:p>
            <a:pPr>
              <a:buFontTx/>
              <a:buNone/>
              <a:defRPr/>
            </a:pPr>
            <a:r>
              <a:rPr lang="es-ES_tradnl" sz="1400" dirty="0" smtClean="0">
                <a:latin typeface="Verdana"/>
                <a:cs typeface="Verdana"/>
              </a:rPr>
              <a:t> 7.  En ningún caso un camión estanque puede quedar abandonado en calles o lugares públicos urbanos. En caso de que sea necesario estacionar el camión en uno de estos lugares, el chofer u otro funcionario responsable de la empresa deberá permanecer a su cargo</a:t>
            </a:r>
          </a:p>
          <a:p>
            <a:pPr>
              <a:buFontTx/>
              <a:buNone/>
              <a:defRPr/>
            </a:pPr>
            <a:endParaRPr lang="es-ES_tradnl" sz="1400" dirty="0" smtClean="0">
              <a:latin typeface="Verdana"/>
              <a:cs typeface="Verdana"/>
            </a:endParaRPr>
          </a:p>
          <a:p>
            <a:pPr>
              <a:buFontTx/>
              <a:buNone/>
              <a:defRPr/>
            </a:pPr>
            <a:r>
              <a:rPr lang="es-ES" sz="1400" dirty="0" smtClean="0">
                <a:latin typeface="Verdana"/>
                <a:cs typeface="Verdana"/>
              </a:rPr>
              <a:t> 8.  </a:t>
            </a:r>
            <a:r>
              <a:rPr lang="es-ES_tradnl" sz="1400" dirty="0" smtClean="0">
                <a:latin typeface="Verdana"/>
                <a:cs typeface="Verdana"/>
              </a:rPr>
              <a:t>Las empresas distribuidoras </a:t>
            </a:r>
            <a:r>
              <a:rPr lang="es-ES_tradnl" sz="1400" u="sng" dirty="0" smtClean="0">
                <a:latin typeface="Verdana"/>
                <a:cs typeface="Verdana"/>
              </a:rPr>
              <a:t>deberán inspeccionar</a:t>
            </a:r>
            <a:r>
              <a:rPr lang="es-ES_tradnl" sz="1400" dirty="0" smtClean="0">
                <a:latin typeface="Verdana"/>
                <a:cs typeface="Verdana"/>
              </a:rPr>
              <a:t> los vehículos utilizados, incluyendo los acoplados, para el transporte de combustibles conforme a la siguiente pauta:</a:t>
            </a:r>
          </a:p>
          <a:p>
            <a:pPr>
              <a:buFontTx/>
              <a:buNone/>
              <a:defRPr/>
            </a:pPr>
            <a:r>
              <a:rPr lang="es-ES_tradnl" sz="1400" dirty="0">
                <a:latin typeface="Verdana"/>
                <a:cs typeface="Verdana"/>
              </a:rPr>
              <a:t>	</a:t>
            </a:r>
            <a:endParaRPr lang="es-ES_tradnl" sz="1400" dirty="0" smtClean="0">
              <a:latin typeface="Verdana"/>
              <a:cs typeface="Verdana"/>
            </a:endParaRPr>
          </a:p>
          <a:p>
            <a:pPr>
              <a:defRPr/>
            </a:pPr>
            <a:r>
              <a:rPr lang="es-ES_tradnl" sz="1400" dirty="0">
                <a:latin typeface="Verdana"/>
                <a:cs typeface="Verdana"/>
              </a:rPr>
              <a:t>	</a:t>
            </a:r>
            <a:r>
              <a:rPr lang="es-ES_tradnl" sz="1400" dirty="0" smtClean="0">
                <a:latin typeface="Verdana"/>
                <a:cs typeface="Verdana"/>
              </a:rPr>
              <a:t>Inspección total</a:t>
            </a:r>
          </a:p>
          <a:p>
            <a:pPr>
              <a:defRPr/>
            </a:pPr>
            <a:r>
              <a:rPr lang="es-ES_tradnl" sz="1400" dirty="0">
                <a:latin typeface="Verdana"/>
                <a:cs typeface="Verdana"/>
              </a:rPr>
              <a:t>	E</a:t>
            </a:r>
            <a:r>
              <a:rPr lang="es-ES_tradnl" sz="1400" dirty="0" smtClean="0">
                <a:latin typeface="Verdana"/>
                <a:cs typeface="Verdana"/>
              </a:rPr>
              <a:t>l buen estado de los neumáticos, mangueras, el chasis</a:t>
            </a:r>
          </a:p>
          <a:p>
            <a:pPr>
              <a:defRPr/>
            </a:pPr>
            <a:r>
              <a:rPr lang="es-ES_tradnl" sz="1400" dirty="0">
                <a:latin typeface="Verdana"/>
                <a:cs typeface="Verdana"/>
              </a:rPr>
              <a:t>	L</a:t>
            </a:r>
            <a:r>
              <a:rPr lang="es-ES_tradnl" sz="1400" dirty="0" smtClean="0">
                <a:latin typeface="Verdana"/>
                <a:cs typeface="Verdana"/>
              </a:rPr>
              <a:t>a sujeción del estanque y cadenas de seguridad</a:t>
            </a:r>
          </a:p>
          <a:p>
            <a:pPr>
              <a:defRPr/>
            </a:pPr>
            <a:r>
              <a:rPr lang="es-ES_tradnl" sz="1400" dirty="0">
                <a:latin typeface="Verdana"/>
                <a:cs typeface="Verdana"/>
              </a:rPr>
              <a:t>	L</a:t>
            </a:r>
            <a:r>
              <a:rPr lang="es-ES_tradnl" sz="1400" dirty="0" smtClean="0">
                <a:latin typeface="Verdana"/>
                <a:cs typeface="Verdana"/>
              </a:rPr>
              <a:t>a no existencia de filtraciones en el manto del estanque y en las válvulas.</a:t>
            </a: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a:xfrm>
            <a:off x="70788" y="958920"/>
            <a:ext cx="8965708" cy="297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s-ES" sz="1600" dirty="0" smtClean="0"/>
              <a:t> -    </a:t>
            </a:r>
            <a:r>
              <a:rPr lang="es-ES_tradnl" sz="1600" dirty="0" smtClean="0">
                <a:latin typeface="Arial" charset="0"/>
                <a:cs typeface="Times New Roman" charset="0"/>
              </a:rPr>
              <a:t>Cada camión estanque debe tener a lo menos dos extintores de tipo portátil, debidamente certificados, aptos para combatir incendios originados por combustibles o electricidad. Ellos deberán ser de tipo polvo químico seco, con un potencial de extinción o capacidad de apague mínimo de 10 BC cada uno.</a:t>
            </a:r>
          </a:p>
          <a:p>
            <a:pPr>
              <a:buFontTx/>
              <a:buNone/>
              <a:defRPr/>
            </a:pPr>
            <a:r>
              <a:rPr lang="es-ES_tradnl" sz="1600" dirty="0" smtClean="0">
                <a:latin typeface="Arial" charset="0"/>
                <a:cs typeface="Times New Roman" charset="0"/>
              </a:rPr>
              <a:t> </a:t>
            </a:r>
          </a:p>
          <a:p>
            <a:pPr>
              <a:buFontTx/>
              <a:buNone/>
              <a:defRPr/>
            </a:pPr>
            <a:r>
              <a:rPr lang="es-ES_tradnl" sz="1600" dirty="0" smtClean="0">
                <a:latin typeface="Arial" charset="0"/>
                <a:cs typeface="Times New Roman" charset="0"/>
              </a:rPr>
              <a:t>  -  Los extintores deberán estar ubicados en lugares visibles y de fácil acceso, debiendo ser revisados a lo menos cada seis meses, de acuerdo a un programa de inspección, prueba y mantenimiento.</a:t>
            </a:r>
          </a:p>
        </p:txBody>
      </p:sp>
    </p:spTree>
    <p:extLst>
      <p:ext uri="{BB962C8B-B14F-4D97-AF65-F5344CB8AC3E}">
        <p14:creationId xmlns:p14="http://schemas.microsoft.com/office/powerpoint/2010/main" val="51978625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692626" y="1710184"/>
            <a:ext cx="7695798" cy="3879056"/>
          </a:xfrm>
          <a:prstGeom prst="rect">
            <a:avLst/>
          </a:prstGeom>
        </p:spPr>
      </p:pic>
      <p:sp>
        <p:nvSpPr>
          <p:cNvPr id="3" name="Rectángulo 2"/>
          <p:cNvSpPr/>
          <p:nvPr/>
        </p:nvSpPr>
        <p:spPr>
          <a:xfrm>
            <a:off x="1043608" y="1556792"/>
            <a:ext cx="7128792" cy="504056"/>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uadroTexto 6"/>
          <p:cNvSpPr txBox="1"/>
          <p:nvPr/>
        </p:nvSpPr>
        <p:spPr>
          <a:xfrm>
            <a:off x="179512" y="260648"/>
            <a:ext cx="7128792" cy="461665"/>
          </a:xfrm>
          <a:prstGeom prst="rect">
            <a:avLst/>
          </a:prstGeom>
          <a:noFill/>
        </p:spPr>
        <p:txBody>
          <a:bodyPr wrap="square" rtlCol="0">
            <a:spAutoFit/>
          </a:bodyPr>
          <a:lstStyle/>
          <a:p>
            <a:r>
              <a:rPr lang="es-ES" sz="2400" dirty="0" smtClean="0"/>
              <a:t>Ejemplos de sustancias cancerígenas</a:t>
            </a:r>
            <a:endParaRPr lang="es-ES" sz="2400" dirty="0"/>
          </a:p>
        </p:txBody>
      </p:sp>
    </p:spTree>
    <p:extLst>
      <p:ext uri="{BB962C8B-B14F-4D97-AF65-F5344CB8AC3E}">
        <p14:creationId xmlns:p14="http://schemas.microsoft.com/office/powerpoint/2010/main" val="1707908280"/>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Pentágono 6"/>
          <p:cNvSpPr/>
          <p:nvPr/>
        </p:nvSpPr>
        <p:spPr>
          <a:xfrm>
            <a:off x="35496" y="1196752"/>
            <a:ext cx="2376263" cy="648072"/>
          </a:xfrm>
          <a:prstGeom prst="homePlat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rgbClr val="A6A6A6"/>
                </a:solidFill>
              </a:rPr>
              <a:t>D.S. Nº 298/94</a:t>
            </a:r>
            <a:endParaRPr lang="es-ES" sz="1600" dirty="0">
              <a:solidFill>
                <a:srgbClr val="A6A6A6"/>
              </a:solidFill>
            </a:endParaRPr>
          </a:p>
        </p:txBody>
      </p:sp>
      <p:sp>
        <p:nvSpPr>
          <p:cNvPr id="8" name="Cheurón 7"/>
          <p:cNvSpPr/>
          <p:nvPr/>
        </p:nvSpPr>
        <p:spPr>
          <a:xfrm>
            <a:off x="2267744"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bg1">
                    <a:lumMod val="65000"/>
                  </a:schemeClr>
                </a:solidFill>
              </a:rPr>
              <a:t>D.S. Nº 90/96</a:t>
            </a:r>
            <a:endParaRPr lang="es-ES" sz="1600" dirty="0">
              <a:solidFill>
                <a:schemeClr val="bg1">
                  <a:lumMod val="65000"/>
                </a:schemeClr>
              </a:solidFill>
            </a:endParaRPr>
          </a:p>
        </p:txBody>
      </p:sp>
      <p:sp>
        <p:nvSpPr>
          <p:cNvPr id="9" name="Cheurón 8"/>
          <p:cNvSpPr/>
          <p:nvPr/>
        </p:nvSpPr>
        <p:spPr>
          <a:xfrm>
            <a:off x="6732240"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bg1">
                    <a:lumMod val="65000"/>
                  </a:schemeClr>
                </a:solidFill>
              </a:rPr>
              <a:t>DECRETO Nº 198/84</a:t>
            </a:r>
            <a:endParaRPr lang="es-ES" sz="1600" dirty="0">
              <a:solidFill>
                <a:schemeClr val="bg1">
                  <a:lumMod val="65000"/>
                </a:schemeClr>
              </a:solidFill>
            </a:endParaRPr>
          </a:p>
        </p:txBody>
      </p:sp>
      <p:sp>
        <p:nvSpPr>
          <p:cNvPr id="10" name="Cheurón 9"/>
          <p:cNvSpPr/>
          <p:nvPr/>
        </p:nvSpPr>
        <p:spPr>
          <a:xfrm>
            <a:off x="4499992"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rgbClr val="000000"/>
                </a:solidFill>
              </a:rPr>
              <a:t>DECRETO Nª 29/86</a:t>
            </a:r>
            <a:endParaRPr lang="es-ES" sz="1600" dirty="0">
              <a:solidFill>
                <a:srgbClr val="000000"/>
              </a:solidFill>
            </a:endParaRPr>
          </a:p>
        </p:txBody>
      </p:sp>
      <p:sp>
        <p:nvSpPr>
          <p:cNvPr id="11" name="Redondear rectángulo de esquina diagonal 10"/>
          <p:cNvSpPr/>
          <p:nvPr/>
        </p:nvSpPr>
        <p:spPr>
          <a:xfrm>
            <a:off x="1763688" y="3140968"/>
            <a:ext cx="5688632" cy="1872208"/>
          </a:xfrm>
          <a:prstGeom prst="round2DiagRect">
            <a:avLst/>
          </a:prstGeom>
          <a:gradFill flip="none" rotWithShape="1">
            <a:gsLst>
              <a:gs pos="0">
                <a:schemeClr val="accent1">
                  <a:shade val="51000"/>
                  <a:satMod val="130000"/>
                  <a:alpha val="65000"/>
                </a:schemeClr>
              </a:gs>
              <a:gs pos="80000">
                <a:schemeClr val="accent1">
                  <a:shade val="93000"/>
                  <a:satMod val="130000"/>
                  <a:alpha val="65000"/>
                </a:schemeClr>
              </a:gs>
              <a:gs pos="100000">
                <a:schemeClr val="accent1">
                  <a:shade val="94000"/>
                  <a:satMod val="135000"/>
                  <a:alpha val="65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50000"/>
              </a:spcBef>
              <a:buClr>
                <a:srgbClr val="FF0000"/>
              </a:buClr>
              <a:defRPr/>
            </a:pPr>
            <a:r>
              <a:rPr lang="es-CL" sz="1200" dirty="0">
                <a:solidFill>
                  <a:srgbClr val="000000"/>
                </a:solidFill>
                <a:latin typeface="Arial"/>
                <a:cs typeface="Arial"/>
              </a:rPr>
              <a:t>MINISTERIO DE ECONOMÍA FOMENTO Y RECONSTRUCCIÓN: </a:t>
            </a:r>
          </a:p>
          <a:p>
            <a:pPr algn="ctr">
              <a:spcBef>
                <a:spcPct val="50000"/>
              </a:spcBef>
              <a:buClr>
                <a:srgbClr val="FF0000"/>
              </a:buClr>
              <a:defRPr/>
            </a:pPr>
            <a:endParaRPr lang="es-ES" sz="1200" dirty="0">
              <a:solidFill>
                <a:srgbClr val="376092"/>
              </a:solidFill>
              <a:latin typeface="Arial"/>
              <a:cs typeface="Arial"/>
            </a:endParaRPr>
          </a:p>
          <a:p>
            <a:pPr algn="ctr">
              <a:spcBef>
                <a:spcPct val="50000"/>
              </a:spcBef>
              <a:buClr>
                <a:srgbClr val="FF0000"/>
              </a:buClr>
              <a:defRPr/>
            </a:pPr>
            <a:r>
              <a:rPr lang="es-CL" sz="1200" dirty="0">
                <a:solidFill>
                  <a:srgbClr val="17375E"/>
                </a:solidFill>
                <a:latin typeface="Arial"/>
                <a:cs typeface="Arial"/>
              </a:rPr>
              <a:t>“APRUEBA REGLAMENTO DE SEGURIDAD PARA ALMACENAMIENTO, TRANSPORTE Y EXPENDIO DE GAS LICUADO”.</a:t>
            </a:r>
          </a:p>
        </p:txBody>
      </p:sp>
    </p:spTree>
    <p:extLst>
      <p:ext uri="{BB962C8B-B14F-4D97-AF65-F5344CB8AC3E}">
        <p14:creationId xmlns:p14="http://schemas.microsoft.com/office/powerpoint/2010/main" val="4274821337"/>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8" name="Rectangle 3"/>
          <p:cNvSpPr txBox="1">
            <a:spLocks noChangeArrowheads="1"/>
          </p:cNvSpPr>
          <p:nvPr/>
        </p:nvSpPr>
        <p:spPr>
          <a:xfrm>
            <a:off x="79890" y="937255"/>
            <a:ext cx="8931460" cy="2000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s-CL" sz="1600" dirty="0" smtClean="0">
                <a:solidFill>
                  <a:srgbClr val="000090"/>
                </a:solidFill>
                <a:latin typeface="Arial" charset="0"/>
                <a:cs typeface="Arial" charset="0"/>
              </a:rPr>
              <a:t> </a:t>
            </a:r>
            <a:r>
              <a:rPr lang="es-CL" sz="1600" b="1" dirty="0" smtClean="0">
                <a:solidFill>
                  <a:srgbClr val="000090"/>
                </a:solidFill>
                <a:latin typeface="Arial" charset="0"/>
                <a:cs typeface="Arial" charset="0"/>
              </a:rPr>
              <a:t>I. OBJETIVO:</a:t>
            </a:r>
            <a:r>
              <a:rPr lang="es-CL" sz="1600" dirty="0" smtClean="0">
                <a:solidFill>
                  <a:srgbClr val="000090"/>
                </a:solidFill>
                <a:latin typeface="Arial" charset="0"/>
                <a:cs typeface="Arial" charset="0"/>
              </a:rPr>
              <a:t>     </a:t>
            </a:r>
          </a:p>
          <a:p>
            <a:pPr>
              <a:buFontTx/>
              <a:buNone/>
              <a:defRPr/>
            </a:pPr>
            <a:r>
              <a:rPr lang="es-CL" sz="1600" dirty="0" smtClean="0">
                <a:solidFill>
                  <a:srgbClr val="000090"/>
                </a:solidFill>
                <a:latin typeface="Arial" charset="0"/>
                <a:cs typeface="Arial" charset="0"/>
              </a:rPr>
              <a:t>      	Se aplicará a las personas naturales y jurídicas que almacenen, envasen, transporten y expendan gas licuado, las cuales </a:t>
            </a:r>
            <a:r>
              <a:rPr lang="es-CL" sz="1600" u="sng" dirty="0" smtClean="0">
                <a:solidFill>
                  <a:srgbClr val="000090"/>
                </a:solidFill>
                <a:latin typeface="Arial" charset="0"/>
                <a:cs typeface="Arial" charset="0"/>
              </a:rPr>
              <a:t>deberán precaver todo hecho que cause o pueda causar daño a las personas o a la propiedad.</a:t>
            </a:r>
            <a:endParaRPr lang="es-ES" sz="1600" u="sng" dirty="0" smtClean="0">
              <a:solidFill>
                <a:srgbClr val="000090"/>
              </a:solidFill>
            </a:endParaRPr>
          </a:p>
        </p:txBody>
      </p:sp>
      <p:sp>
        <p:nvSpPr>
          <p:cNvPr id="7" name="Rectangle 3"/>
          <p:cNvSpPr txBox="1">
            <a:spLocks noChangeArrowheads="1"/>
          </p:cNvSpPr>
          <p:nvPr/>
        </p:nvSpPr>
        <p:spPr>
          <a:xfrm>
            <a:off x="107504" y="4411962"/>
            <a:ext cx="8856984" cy="2376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defRPr/>
            </a:pPr>
            <a:r>
              <a:rPr lang="es-CL" sz="1600" dirty="0" smtClean="0">
                <a:solidFill>
                  <a:srgbClr val="000090"/>
                </a:solidFill>
                <a:latin typeface="Arial" charset="0"/>
                <a:cs typeface="Arial" charset="0"/>
              </a:rPr>
              <a:t> </a:t>
            </a:r>
            <a:r>
              <a:rPr lang="es-CL" sz="1600" b="1" dirty="0" smtClean="0">
                <a:solidFill>
                  <a:srgbClr val="000090"/>
                </a:solidFill>
                <a:latin typeface="Arial" charset="0"/>
                <a:cs typeface="Arial" charset="0"/>
              </a:rPr>
              <a:t>II. TRANSPORTE DE GAS LICUADO POR CAMIONES</a:t>
            </a:r>
          </a:p>
          <a:p>
            <a:pPr algn="just">
              <a:buFontTx/>
              <a:buNone/>
              <a:defRPr/>
            </a:pPr>
            <a:r>
              <a:rPr lang="es-CL" sz="1600" b="1" dirty="0" smtClean="0">
                <a:solidFill>
                  <a:srgbClr val="000090"/>
                </a:solidFill>
                <a:latin typeface="Arial" charset="0"/>
                <a:cs typeface="Arial" charset="0"/>
              </a:rPr>
              <a:t> </a:t>
            </a:r>
            <a:endParaRPr lang="es-CL" sz="1600" dirty="0" smtClean="0">
              <a:solidFill>
                <a:srgbClr val="000090"/>
              </a:solidFill>
              <a:latin typeface="Arial" charset="0"/>
              <a:cs typeface="Arial" charset="0"/>
            </a:endParaRPr>
          </a:p>
          <a:p>
            <a:pPr algn="just">
              <a:buFontTx/>
              <a:buNone/>
              <a:defRPr/>
            </a:pPr>
            <a:r>
              <a:rPr lang="es-CL" sz="1600" b="1" dirty="0" smtClean="0">
                <a:solidFill>
                  <a:srgbClr val="000090"/>
                </a:solidFill>
                <a:latin typeface="Arial" charset="0"/>
                <a:cs typeface="Arial" charset="0"/>
              </a:rPr>
              <a:t> Ambito de aplicación:</a:t>
            </a:r>
            <a:endParaRPr lang="es-CL" sz="1600" dirty="0" smtClean="0">
              <a:solidFill>
                <a:srgbClr val="000090"/>
              </a:solidFill>
              <a:latin typeface="Arial" charset="0"/>
              <a:cs typeface="Arial" charset="0"/>
            </a:endParaRPr>
          </a:p>
          <a:p>
            <a:pPr algn="just">
              <a:defRPr/>
            </a:pPr>
            <a:r>
              <a:rPr lang="es-CL" sz="1600" dirty="0" smtClean="0">
                <a:solidFill>
                  <a:srgbClr val="000090"/>
                </a:solidFill>
                <a:latin typeface="Arial" charset="0"/>
                <a:cs typeface="Arial" charset="0"/>
              </a:rPr>
              <a:t>Personal de operación de los vehículos de transporte</a:t>
            </a:r>
          </a:p>
          <a:p>
            <a:pPr algn="just">
              <a:defRPr/>
            </a:pPr>
            <a:r>
              <a:rPr lang="es-CL" sz="1600" dirty="0">
                <a:solidFill>
                  <a:srgbClr val="000090"/>
                </a:solidFill>
                <a:latin typeface="Arial" charset="0"/>
                <a:cs typeface="Arial" charset="0"/>
              </a:rPr>
              <a:t>E</a:t>
            </a:r>
            <a:r>
              <a:rPr lang="es-CL" sz="1600" dirty="0" smtClean="0">
                <a:solidFill>
                  <a:srgbClr val="000090"/>
                </a:solidFill>
                <a:latin typeface="Arial" charset="0"/>
                <a:cs typeface="Arial" charset="0"/>
              </a:rPr>
              <a:t>quipo de los estanques para gas licuado montados sobre camiones</a:t>
            </a:r>
          </a:p>
          <a:p>
            <a:pPr algn="just">
              <a:defRPr/>
            </a:pPr>
            <a:r>
              <a:rPr lang="es-CL" sz="1600" dirty="0">
                <a:solidFill>
                  <a:srgbClr val="000090"/>
                </a:solidFill>
                <a:latin typeface="Arial" charset="0"/>
                <a:cs typeface="Arial" charset="0"/>
              </a:rPr>
              <a:t>R</a:t>
            </a:r>
            <a:r>
              <a:rPr lang="es-CL" sz="1600" dirty="0" smtClean="0">
                <a:solidFill>
                  <a:srgbClr val="000090"/>
                </a:solidFill>
                <a:latin typeface="Arial" charset="0"/>
                <a:cs typeface="Arial" charset="0"/>
              </a:rPr>
              <a:t>emolques, semiremolques, o combinación de ellos</a:t>
            </a:r>
          </a:p>
          <a:p>
            <a:pPr algn="just">
              <a:defRPr/>
            </a:pPr>
            <a:r>
              <a:rPr lang="es-CL" sz="1600" dirty="0" smtClean="0">
                <a:solidFill>
                  <a:srgbClr val="000090"/>
                </a:solidFill>
                <a:latin typeface="Arial" charset="0"/>
                <a:cs typeface="Arial" charset="0"/>
              </a:rPr>
              <a:t>Vehículos que transportan gas licuado en los estanques portátiles y cilindros (carga y descarga)</a:t>
            </a:r>
          </a:p>
        </p:txBody>
      </p:sp>
      <p:pic>
        <p:nvPicPr>
          <p:cNvPr id="2" name="Imagen 1"/>
          <p:cNvPicPr>
            <a:picLocks noChangeAspect="1"/>
          </p:cNvPicPr>
          <p:nvPr/>
        </p:nvPicPr>
        <p:blipFill>
          <a:blip r:embed="rId3">
            <a:alphaModFix/>
          </a:blip>
          <a:stretch>
            <a:fillRect/>
          </a:stretch>
        </p:blipFill>
        <p:spPr>
          <a:xfrm>
            <a:off x="1160641" y="2420888"/>
            <a:ext cx="3339351" cy="1728192"/>
          </a:xfrm>
          <a:prstGeom prst="rect">
            <a:avLst/>
          </a:prstGeom>
          <a:solidFill>
            <a:srgbClr val="FFFFFF">
              <a:shade val="85000"/>
            </a:srgbClr>
          </a:solidFill>
          <a:ln w="190500" cap="sq">
            <a:solidFill>
              <a:srgbClr val="FFFFFF"/>
            </a:solidFill>
            <a:miter lim="800000"/>
          </a:ln>
          <a:effectLst>
            <a:glow rad="139700">
              <a:schemeClr val="accent3">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Imagen 2"/>
          <p:cNvPicPr>
            <a:picLocks noChangeAspect="1"/>
          </p:cNvPicPr>
          <p:nvPr/>
        </p:nvPicPr>
        <p:blipFill>
          <a:blip r:embed="rId4"/>
          <a:stretch>
            <a:fillRect/>
          </a:stretch>
        </p:blipFill>
        <p:spPr>
          <a:xfrm>
            <a:off x="6149424" y="2492896"/>
            <a:ext cx="2838976" cy="2880320"/>
          </a:xfrm>
          <a:prstGeom prst="rect">
            <a:avLst/>
          </a:prstGeom>
        </p:spPr>
      </p:pic>
      <p:sp>
        <p:nvSpPr>
          <p:cNvPr id="9" name="Rectángulo 8"/>
          <p:cNvSpPr/>
          <p:nvPr/>
        </p:nvSpPr>
        <p:spPr>
          <a:xfrm>
            <a:off x="6156176" y="5013176"/>
            <a:ext cx="2808312" cy="28803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Tree>
    <p:extLst>
      <p:ext uri="{BB962C8B-B14F-4D97-AF65-F5344CB8AC3E}">
        <p14:creationId xmlns:p14="http://schemas.microsoft.com/office/powerpoint/2010/main" val="3268011057"/>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
                                            <p:txEl>
                                              <p:pRg st="0" end="0"/>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
                                            <p:txEl>
                                              <p:pRg st="1" end="1"/>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
                                            <p:txEl>
                                              <p:pRg st="2" end="2"/>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7">
                                            <p:txEl>
                                              <p:pRg st="3" end="3"/>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7">
                                            <p:txEl>
                                              <p:pRg st="4" end="4"/>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7">
                                            <p:txEl>
                                              <p:pRg st="5" end="5"/>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P spid="7" grpId="0" build="p"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762000" y="304800"/>
            <a:ext cx="7772400" cy="533400"/>
          </a:xfrm>
        </p:spPr>
        <p:txBody>
          <a:bodyPr/>
          <a:lstStyle/>
          <a:p>
            <a:pPr eaLnBrk="1" hangingPunct="1">
              <a:defRPr/>
            </a:pPr>
            <a:r>
              <a:rPr lang="es-CL" sz="2000" b="1" dirty="0" smtClean="0">
                <a:solidFill>
                  <a:srgbClr val="FF0000"/>
                </a:solidFill>
                <a:latin typeface="Arial" charset="0"/>
                <a:cs typeface="Arial" charset="0"/>
              </a:rPr>
              <a:t>TRANSPORTE DE GAS LICUADO EN VEHICULOS A GRANEL</a:t>
            </a:r>
            <a:r>
              <a:rPr lang="en-US" sz="1800" dirty="0" smtClean="0">
                <a:cs typeface="+mj-cs"/>
              </a:rPr>
              <a:t> </a:t>
            </a:r>
          </a:p>
        </p:txBody>
      </p:sp>
      <p:sp>
        <p:nvSpPr>
          <p:cNvPr id="8" name="Rectangle 3"/>
          <p:cNvSpPr txBox="1">
            <a:spLocks noChangeArrowheads="1"/>
          </p:cNvSpPr>
          <p:nvPr/>
        </p:nvSpPr>
        <p:spPr>
          <a:xfrm>
            <a:off x="72008" y="3645024"/>
            <a:ext cx="9036496" cy="32154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defRPr/>
            </a:pPr>
            <a:r>
              <a:rPr lang="es-CL" sz="1600" b="1" dirty="0" smtClean="0">
                <a:solidFill>
                  <a:schemeClr val="tx2">
                    <a:lumMod val="75000"/>
                  </a:schemeClr>
                </a:solidFill>
                <a:latin typeface="Arial" charset="0"/>
                <a:cs typeface="Arial" charset="0"/>
              </a:rPr>
              <a:t>1.</a:t>
            </a:r>
            <a:r>
              <a:rPr lang="es-CL" sz="1600" b="1" dirty="0" smtClean="0">
                <a:solidFill>
                  <a:schemeClr val="tx2">
                    <a:lumMod val="75000"/>
                  </a:schemeClr>
                </a:solidFill>
                <a:cs typeface="Times New Roman" charset="0"/>
              </a:rPr>
              <a:t> </a:t>
            </a:r>
            <a:r>
              <a:rPr lang="es-CL" sz="1600" b="1" dirty="0" smtClean="0">
                <a:solidFill>
                  <a:schemeClr val="tx2">
                    <a:lumMod val="75000"/>
                  </a:schemeClr>
                </a:solidFill>
                <a:latin typeface="Arial" charset="0"/>
                <a:cs typeface="Arial" charset="0"/>
              </a:rPr>
              <a:t>Espacio Libre entre el Suelo y Componentes del Vehículo</a:t>
            </a:r>
            <a:endParaRPr lang="es-CL" sz="1600" dirty="0" smtClean="0">
              <a:solidFill>
                <a:schemeClr val="tx2">
                  <a:lumMod val="75000"/>
                </a:schemeClr>
              </a:solidFill>
              <a:latin typeface="Arial" charset="0"/>
              <a:cs typeface="Arial" charset="0"/>
            </a:endParaRPr>
          </a:p>
          <a:p>
            <a:pPr>
              <a:buFontTx/>
              <a:buNone/>
              <a:defRPr/>
            </a:pPr>
            <a:r>
              <a:rPr lang="es-CL" sz="1600" dirty="0" smtClean="0">
                <a:solidFill>
                  <a:schemeClr val="tx2">
                    <a:lumMod val="75000"/>
                  </a:schemeClr>
                </a:solidFill>
                <a:latin typeface="Arial" charset="0"/>
                <a:cs typeface="Arial" charset="0"/>
              </a:rPr>
              <a:t>      Los componentes de los sistemas de Gas Licuado deberán instalarse a la mayor distancia posible con respecto al suelo. </a:t>
            </a:r>
          </a:p>
          <a:p>
            <a:pPr>
              <a:buFontTx/>
              <a:buNone/>
              <a:defRPr/>
            </a:pPr>
            <a:r>
              <a:rPr lang="es-CL" sz="1600" dirty="0" smtClean="0">
                <a:solidFill>
                  <a:schemeClr val="tx2">
                    <a:lumMod val="75000"/>
                  </a:schemeClr>
                </a:solidFill>
                <a:latin typeface="Arial" charset="0"/>
                <a:cs typeface="Arial" charset="0"/>
              </a:rPr>
              <a:t> </a:t>
            </a:r>
          </a:p>
          <a:p>
            <a:pPr>
              <a:buFontTx/>
              <a:buNone/>
              <a:defRPr/>
            </a:pPr>
            <a:r>
              <a:rPr lang="es-CL" sz="1600" b="1" dirty="0" smtClean="0">
                <a:solidFill>
                  <a:schemeClr val="tx2">
                    <a:lumMod val="75000"/>
                  </a:schemeClr>
                </a:solidFill>
                <a:latin typeface="Arial" charset="0"/>
                <a:cs typeface="Times New Roman" charset="0"/>
              </a:rPr>
              <a:t>2.</a:t>
            </a:r>
            <a:r>
              <a:rPr lang="es-CL" sz="1600" b="1" dirty="0" smtClean="0">
                <a:solidFill>
                  <a:schemeClr val="tx2">
                    <a:lumMod val="75000"/>
                  </a:schemeClr>
                </a:solidFill>
                <a:cs typeface="Times New Roman" charset="0"/>
              </a:rPr>
              <a:t> </a:t>
            </a:r>
            <a:r>
              <a:rPr lang="es-CL" sz="1600" b="1" dirty="0" smtClean="0">
                <a:solidFill>
                  <a:schemeClr val="tx2">
                    <a:lumMod val="75000"/>
                  </a:schemeClr>
                </a:solidFill>
                <a:latin typeface="Arial" charset="0"/>
                <a:cs typeface="Times New Roman" charset="0"/>
              </a:rPr>
              <a:t>Conexiones Metálicas</a:t>
            </a:r>
            <a:endParaRPr lang="es-CL" sz="1600" dirty="0">
              <a:solidFill>
                <a:schemeClr val="tx2">
                  <a:lumMod val="75000"/>
                </a:schemeClr>
              </a:solidFill>
              <a:latin typeface="Arial" charset="0"/>
              <a:cs typeface="Times New Roman" charset="0"/>
            </a:endParaRPr>
          </a:p>
          <a:p>
            <a:pPr>
              <a:buFontTx/>
              <a:buNone/>
              <a:defRPr/>
            </a:pPr>
            <a:r>
              <a:rPr lang="es-CL" sz="1600" dirty="0" smtClean="0">
                <a:solidFill>
                  <a:schemeClr val="tx2">
                    <a:lumMod val="75000"/>
                  </a:schemeClr>
                </a:solidFill>
                <a:latin typeface="Arial" charset="0"/>
                <a:cs typeface="Times New Roman" charset="0"/>
              </a:rPr>
              <a:t>	El estanque, chassis, ejes, resortes y en general todas las partes metálicas del vehículo, deben interconectarse eléctricamente para igualar su potencial eléctrico.</a:t>
            </a:r>
          </a:p>
          <a:p>
            <a:pPr algn="just">
              <a:buFontTx/>
              <a:buNone/>
              <a:defRPr/>
            </a:pPr>
            <a:r>
              <a:rPr lang="es-CL" sz="1600" dirty="0" smtClean="0">
                <a:solidFill>
                  <a:schemeClr val="tx2">
                    <a:lumMod val="75000"/>
                  </a:schemeClr>
                </a:solidFill>
                <a:latin typeface="Arial" charset="0"/>
                <a:cs typeface="Times New Roman" charset="0"/>
              </a:rPr>
              <a:t> </a:t>
            </a:r>
          </a:p>
          <a:p>
            <a:pPr algn="just">
              <a:buFontTx/>
              <a:buNone/>
              <a:defRPr/>
            </a:pPr>
            <a:r>
              <a:rPr lang="es-CL" sz="1600" b="1" dirty="0" smtClean="0">
                <a:solidFill>
                  <a:schemeClr val="tx2">
                    <a:lumMod val="75000"/>
                  </a:schemeClr>
                </a:solidFill>
                <a:latin typeface="Arial" charset="0"/>
                <a:cs typeface="Arial" charset="0"/>
              </a:rPr>
              <a:t>3</a:t>
            </a:r>
            <a:r>
              <a:rPr lang="es-CL" sz="1600" b="1" dirty="0" smtClean="0">
                <a:solidFill>
                  <a:schemeClr val="tx2">
                    <a:lumMod val="75000"/>
                  </a:schemeClr>
                </a:solidFill>
                <a:latin typeface="Arial" charset="0"/>
                <a:cs typeface="Times New Roman" charset="0"/>
              </a:rPr>
              <a:t>.</a:t>
            </a:r>
            <a:r>
              <a:rPr lang="es-CL" sz="1600" b="1" dirty="0" smtClean="0">
                <a:solidFill>
                  <a:schemeClr val="tx2">
                    <a:lumMod val="75000"/>
                  </a:schemeClr>
                </a:solidFill>
                <a:cs typeface="Times New Roman" charset="0"/>
              </a:rPr>
              <a:t> </a:t>
            </a:r>
            <a:r>
              <a:rPr lang="es-CL" sz="1600" b="1" dirty="0" smtClean="0">
                <a:solidFill>
                  <a:schemeClr val="tx2">
                    <a:lumMod val="75000"/>
                  </a:schemeClr>
                </a:solidFill>
                <a:latin typeface="Arial" charset="0"/>
                <a:cs typeface="Times New Roman" charset="0"/>
              </a:rPr>
              <a:t>Pintura de Estanques</a:t>
            </a:r>
            <a:endParaRPr lang="es-CL" sz="1600" dirty="0" smtClean="0">
              <a:solidFill>
                <a:schemeClr val="tx2">
                  <a:lumMod val="75000"/>
                </a:schemeClr>
              </a:solidFill>
              <a:latin typeface="Arial" charset="0"/>
              <a:cs typeface="Times New Roman" charset="0"/>
            </a:endParaRPr>
          </a:p>
          <a:p>
            <a:pPr algn="just">
              <a:buFontTx/>
              <a:buNone/>
              <a:defRPr/>
            </a:pPr>
            <a:r>
              <a:rPr lang="es-CL" sz="1600" dirty="0" smtClean="0">
                <a:solidFill>
                  <a:schemeClr val="tx2">
                    <a:lumMod val="75000"/>
                  </a:schemeClr>
                </a:solidFill>
                <a:latin typeface="Arial" charset="0"/>
                <a:cs typeface="Times New Roman" charset="0"/>
              </a:rPr>
              <a:t>     A lo menos dos tercios superiores de los estanques deben pintarse con pintura de colores claros, exceptuando las identificaciones y letreros.</a:t>
            </a:r>
          </a:p>
        </p:txBody>
      </p:sp>
      <p:pic>
        <p:nvPicPr>
          <p:cNvPr id="2" name="Imagen 1"/>
          <p:cNvPicPr>
            <a:picLocks noChangeAspect="1"/>
          </p:cNvPicPr>
          <p:nvPr/>
        </p:nvPicPr>
        <p:blipFill>
          <a:blip r:embed="rId3"/>
          <a:stretch>
            <a:fillRect/>
          </a:stretch>
        </p:blipFill>
        <p:spPr>
          <a:xfrm>
            <a:off x="35496" y="908720"/>
            <a:ext cx="5021064" cy="2679327"/>
          </a:xfrm>
          <a:prstGeom prst="rect">
            <a:avLst/>
          </a:prstGeom>
        </p:spPr>
      </p:pic>
      <p:pic>
        <p:nvPicPr>
          <p:cNvPr id="3" name="Imagen 2"/>
          <p:cNvPicPr>
            <a:picLocks noChangeAspect="1"/>
          </p:cNvPicPr>
          <p:nvPr/>
        </p:nvPicPr>
        <p:blipFill>
          <a:blip r:embed="rId4"/>
          <a:stretch>
            <a:fillRect/>
          </a:stretch>
        </p:blipFill>
        <p:spPr>
          <a:xfrm>
            <a:off x="5148064" y="908720"/>
            <a:ext cx="3960440" cy="2664296"/>
          </a:xfrm>
          <a:prstGeom prst="rect">
            <a:avLst/>
          </a:prstGeom>
        </p:spPr>
      </p:pic>
    </p:spTree>
    <p:extLst>
      <p:ext uri="{BB962C8B-B14F-4D97-AF65-F5344CB8AC3E}">
        <p14:creationId xmlns:p14="http://schemas.microsoft.com/office/powerpoint/2010/main" val="3268011057"/>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a:xfrm>
            <a:off x="685800" y="116632"/>
            <a:ext cx="7772400" cy="762000"/>
          </a:xfrm>
        </p:spPr>
        <p:txBody>
          <a:bodyPr/>
          <a:lstStyle/>
          <a:p>
            <a:pPr eaLnBrk="1" hangingPunct="1">
              <a:defRPr/>
            </a:pPr>
            <a:r>
              <a:rPr lang="es-CL" sz="2000" b="1" dirty="0" smtClean="0">
                <a:solidFill>
                  <a:srgbClr val="FF0000"/>
                </a:solidFill>
                <a:latin typeface="Arial" charset="0"/>
                <a:cs typeface="Arial" charset="0"/>
              </a:rPr>
              <a:t>TRANSPORTE DE GAS LICUADO EN CILINDROS</a:t>
            </a:r>
            <a:r>
              <a:rPr lang="en-US" sz="1800" dirty="0" smtClean="0">
                <a:cs typeface="+mj-cs"/>
              </a:rPr>
              <a:t> </a:t>
            </a:r>
          </a:p>
        </p:txBody>
      </p:sp>
      <p:pic>
        <p:nvPicPr>
          <p:cNvPr id="2" name="Imagen 1"/>
          <p:cNvPicPr>
            <a:picLocks noChangeAspect="1"/>
          </p:cNvPicPr>
          <p:nvPr/>
        </p:nvPicPr>
        <p:blipFill>
          <a:blip r:embed="rId3"/>
          <a:stretch>
            <a:fillRect/>
          </a:stretch>
        </p:blipFill>
        <p:spPr>
          <a:xfrm>
            <a:off x="6750496" y="1844824"/>
            <a:ext cx="2286000" cy="4176464"/>
          </a:xfrm>
          <a:prstGeom prst="rect">
            <a:avLst/>
          </a:prstGeom>
        </p:spPr>
      </p:pic>
      <p:sp>
        <p:nvSpPr>
          <p:cNvPr id="10" name="Rectangle 3"/>
          <p:cNvSpPr txBox="1">
            <a:spLocks noChangeArrowheads="1"/>
          </p:cNvSpPr>
          <p:nvPr/>
        </p:nvSpPr>
        <p:spPr>
          <a:xfrm>
            <a:off x="48069" y="980728"/>
            <a:ext cx="8932600" cy="21469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buFontTx/>
              <a:buAutoNum type="arabicPeriod"/>
              <a:defRPr/>
            </a:pPr>
            <a:r>
              <a:rPr lang="es-CL" sz="1600" b="1" dirty="0" smtClean="0">
                <a:latin typeface="Arial" charset="0"/>
                <a:cs typeface="Arial" charset="0"/>
              </a:rPr>
              <a:t>Plataforma de Carga y Barandas de la Carrocería</a:t>
            </a:r>
            <a:endParaRPr lang="es-CL" sz="1600" dirty="0" smtClean="0">
              <a:latin typeface="Arial" charset="0"/>
              <a:cs typeface="Arial" charset="0"/>
            </a:endParaRPr>
          </a:p>
          <a:p>
            <a:pPr algn="just">
              <a:lnSpc>
                <a:spcPct val="90000"/>
              </a:lnSpc>
              <a:buFontTx/>
              <a:buAutoNum type="arabicPeriod"/>
              <a:defRPr/>
            </a:pPr>
            <a:endParaRPr lang="es-CL" sz="1600" dirty="0">
              <a:latin typeface="Arial" charset="0"/>
              <a:cs typeface="Arial" charset="0"/>
            </a:endParaRPr>
          </a:p>
          <a:p>
            <a:pPr algn="just">
              <a:lnSpc>
                <a:spcPct val="90000"/>
              </a:lnSpc>
              <a:defRPr/>
            </a:pPr>
            <a:r>
              <a:rPr lang="es-CL" sz="1600" dirty="0" smtClean="0">
                <a:latin typeface="Arial" charset="0"/>
                <a:cs typeface="Arial" charset="0"/>
              </a:rPr>
              <a:t>La plataforma debe ser apta para resistir las cargas a que se encontrará sometida.  Ella podrá ser de madera con refuerzos metálicos o totalmente de madera. Las barandas pueden ser del tipo reja metálica, de madera o una combinación de ambos materiales</a:t>
            </a:r>
          </a:p>
          <a:p>
            <a:pPr algn="just">
              <a:lnSpc>
                <a:spcPct val="90000"/>
              </a:lnSpc>
              <a:defRPr/>
            </a:pPr>
            <a:endParaRPr lang="es-CL" sz="1600" dirty="0" smtClean="0">
              <a:latin typeface="Arial" charset="0"/>
              <a:cs typeface="Arial" charset="0"/>
            </a:endParaRPr>
          </a:p>
          <a:p>
            <a:pPr algn="just">
              <a:lnSpc>
                <a:spcPct val="90000"/>
              </a:lnSpc>
              <a:defRPr/>
            </a:pPr>
            <a:r>
              <a:rPr lang="es-CL" sz="1600" dirty="0" smtClean="0">
                <a:latin typeface="Arial" charset="0"/>
                <a:cs typeface="Arial" charset="0"/>
              </a:rPr>
              <a:t>La altura de las barandas de los vehículos con capacidad de carga superior a 2.400 kg deberá ser no inferior a 2,0 m.</a:t>
            </a:r>
          </a:p>
        </p:txBody>
      </p:sp>
      <p:sp>
        <p:nvSpPr>
          <p:cNvPr id="11" name="Rectangle 3"/>
          <p:cNvSpPr txBox="1">
            <a:spLocks noChangeArrowheads="1"/>
          </p:cNvSpPr>
          <p:nvPr/>
        </p:nvSpPr>
        <p:spPr>
          <a:xfrm>
            <a:off x="48069" y="4005064"/>
            <a:ext cx="8928992" cy="2524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buFontTx/>
              <a:buNone/>
              <a:defRPr/>
            </a:pPr>
            <a:r>
              <a:rPr lang="es-CL" sz="1600" dirty="0" smtClean="0">
                <a:latin typeface="Arial" charset="0"/>
                <a:cs typeface="Arial" charset="0"/>
              </a:rPr>
              <a:t> </a:t>
            </a:r>
            <a:r>
              <a:rPr lang="es-CL" sz="1600" b="1" dirty="0" smtClean="0">
                <a:latin typeface="Arial" charset="0"/>
                <a:cs typeface="Arial" charset="0"/>
              </a:rPr>
              <a:t>2.</a:t>
            </a:r>
            <a:r>
              <a:rPr lang="es-CL" sz="1600" dirty="0" smtClean="0">
                <a:latin typeface="Arial" charset="0"/>
                <a:cs typeface="Arial" charset="0"/>
              </a:rPr>
              <a:t>  </a:t>
            </a:r>
            <a:r>
              <a:rPr lang="es-CL" sz="1600" b="1" dirty="0" smtClean="0">
                <a:latin typeface="Arial" charset="0"/>
                <a:cs typeface="Times New Roman" charset="0"/>
              </a:rPr>
              <a:t>Condiciones del Transporte</a:t>
            </a:r>
            <a:r>
              <a:rPr lang="en-US" sz="1600" dirty="0" smtClean="0">
                <a:latin typeface="Arial" charset="0"/>
                <a:cs typeface="Arial" charset="0"/>
              </a:rPr>
              <a:t> </a:t>
            </a:r>
            <a:endParaRPr lang="es-CL" sz="1600" dirty="0">
              <a:latin typeface="Arial" charset="0"/>
              <a:cs typeface="Arial" charset="0"/>
            </a:endParaRPr>
          </a:p>
          <a:p>
            <a:pPr algn="just">
              <a:lnSpc>
                <a:spcPct val="90000"/>
              </a:lnSpc>
              <a:buFontTx/>
              <a:buNone/>
              <a:defRPr/>
            </a:pPr>
            <a:r>
              <a:rPr lang="es-CL" sz="1600" dirty="0" smtClean="0">
                <a:latin typeface="Arial" charset="0"/>
                <a:cs typeface="Arial" charset="0"/>
              </a:rPr>
              <a:t>	</a:t>
            </a:r>
          </a:p>
          <a:p>
            <a:pPr algn="just">
              <a:lnSpc>
                <a:spcPct val="90000"/>
              </a:lnSpc>
              <a:defRPr/>
            </a:pPr>
            <a:r>
              <a:rPr lang="es-CL" sz="1600" dirty="0" smtClean="0">
                <a:latin typeface="Arial" charset="0"/>
                <a:cs typeface="Times New Roman" charset="0"/>
              </a:rPr>
              <a:t>Para su transporte los cilindros deberán estibarse y amarrarse de modo que las operaciones de carga, transporte y descarga se hagan en condiciones seguras.</a:t>
            </a:r>
          </a:p>
          <a:p>
            <a:pPr algn="just">
              <a:lnSpc>
                <a:spcPct val="90000"/>
              </a:lnSpc>
              <a:defRPr/>
            </a:pPr>
            <a:endParaRPr lang="es-CL" sz="1600" dirty="0" smtClean="0">
              <a:latin typeface="Arial" charset="0"/>
              <a:cs typeface="Times New Roman" charset="0"/>
            </a:endParaRPr>
          </a:p>
          <a:p>
            <a:pPr algn="just">
              <a:lnSpc>
                <a:spcPct val="90000"/>
              </a:lnSpc>
              <a:defRPr/>
            </a:pPr>
            <a:r>
              <a:rPr lang="es-CL" sz="1600" dirty="0" smtClean="0">
                <a:latin typeface="Arial" charset="0"/>
                <a:cs typeface="Times New Roman" charset="0"/>
              </a:rPr>
              <a:t>No deberá transportarse otro tipo de carga conjuntamente con los cilindros.</a:t>
            </a:r>
          </a:p>
          <a:p>
            <a:pPr algn="just">
              <a:lnSpc>
                <a:spcPct val="90000"/>
              </a:lnSpc>
              <a:defRPr/>
            </a:pPr>
            <a:endParaRPr lang="es-CL" sz="1600" dirty="0">
              <a:latin typeface="Arial" charset="0"/>
              <a:cs typeface="Times New Roman" charset="0"/>
            </a:endParaRPr>
          </a:p>
          <a:p>
            <a:pPr algn="just">
              <a:lnSpc>
                <a:spcPct val="90000"/>
              </a:lnSpc>
              <a:defRPr/>
            </a:pPr>
            <a:r>
              <a:rPr lang="es-CL" sz="1600" dirty="0" smtClean="0">
                <a:latin typeface="Arial" charset="0"/>
                <a:cs typeface="Times New Roman" charset="0"/>
              </a:rPr>
              <a:t>Los cilindros de más de 15 Kg. De capacidad deben amarrarse con dos cuerdas</a:t>
            </a:r>
            <a:r>
              <a:rPr lang="es-CL" sz="1600" dirty="0">
                <a:latin typeface="Arial" charset="0"/>
                <a:cs typeface="Times New Roman" charset="0"/>
              </a:rPr>
              <a:t> </a:t>
            </a:r>
            <a:r>
              <a:rPr lang="es-CL" sz="1600" dirty="0" smtClean="0">
                <a:latin typeface="Arial" charset="0"/>
                <a:cs typeface="Times New Roman" charset="0"/>
              </a:rPr>
              <a:t>independientes</a:t>
            </a:r>
          </a:p>
        </p:txBody>
      </p:sp>
    </p:spTree>
    <p:extLst>
      <p:ext uri="{BB962C8B-B14F-4D97-AF65-F5344CB8AC3E}">
        <p14:creationId xmlns:p14="http://schemas.microsoft.com/office/powerpoint/2010/main" val="3268011057"/>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 calcmode="lin" valueType="num">
                                      <p:cBhvr additive="base">
                                        <p:cTn id="22"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 calcmode="lin" valueType="num">
                                      <p:cBhvr additive="base">
                                        <p:cTn id="3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 calcmode="lin" valueType="num">
                                      <p:cBhvr additive="base">
                                        <p:cTn id="42"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 calcmode="lin" valueType="num">
                                      <p:cBhvr additive="base">
                                        <p:cTn id="47"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0" grpId="0" build="p" autoUpdateAnimBg="0" advAuto="0"/>
      <p:bldP spid="11" grpId="0" build="p" autoUpdateAnimBg="0"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Pentágono 6"/>
          <p:cNvSpPr/>
          <p:nvPr/>
        </p:nvSpPr>
        <p:spPr>
          <a:xfrm>
            <a:off x="35496" y="1196752"/>
            <a:ext cx="2376263" cy="648072"/>
          </a:xfrm>
          <a:prstGeom prst="homePlat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rgbClr val="A6A6A6"/>
                </a:solidFill>
              </a:rPr>
              <a:t>D.S. Nº 298/94</a:t>
            </a:r>
            <a:endParaRPr lang="es-ES" sz="1600" dirty="0">
              <a:solidFill>
                <a:srgbClr val="A6A6A6"/>
              </a:solidFill>
            </a:endParaRPr>
          </a:p>
        </p:txBody>
      </p:sp>
      <p:sp>
        <p:nvSpPr>
          <p:cNvPr id="8" name="Cheurón 7"/>
          <p:cNvSpPr/>
          <p:nvPr/>
        </p:nvSpPr>
        <p:spPr>
          <a:xfrm>
            <a:off x="2267744"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bg1">
                    <a:lumMod val="65000"/>
                  </a:schemeClr>
                </a:solidFill>
              </a:rPr>
              <a:t>D.S. Nº 90/96</a:t>
            </a:r>
            <a:endParaRPr lang="es-ES" sz="1600" dirty="0">
              <a:solidFill>
                <a:schemeClr val="bg1">
                  <a:lumMod val="65000"/>
                </a:schemeClr>
              </a:solidFill>
            </a:endParaRPr>
          </a:p>
        </p:txBody>
      </p:sp>
      <p:sp>
        <p:nvSpPr>
          <p:cNvPr id="9" name="Cheurón 8"/>
          <p:cNvSpPr/>
          <p:nvPr/>
        </p:nvSpPr>
        <p:spPr>
          <a:xfrm>
            <a:off x="6732240"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tx1"/>
                </a:solidFill>
              </a:rPr>
              <a:t>DECRETO Nº 198/84</a:t>
            </a:r>
            <a:endParaRPr lang="es-ES" sz="1600" dirty="0">
              <a:solidFill>
                <a:schemeClr val="tx1"/>
              </a:solidFill>
            </a:endParaRPr>
          </a:p>
        </p:txBody>
      </p:sp>
      <p:sp>
        <p:nvSpPr>
          <p:cNvPr id="10" name="Cheurón 9"/>
          <p:cNvSpPr/>
          <p:nvPr/>
        </p:nvSpPr>
        <p:spPr>
          <a:xfrm>
            <a:off x="4499992"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rgbClr val="A6A6A6"/>
                </a:solidFill>
              </a:rPr>
              <a:t>DECRETO Nª 29/86</a:t>
            </a:r>
            <a:endParaRPr lang="es-ES" sz="1600" dirty="0">
              <a:solidFill>
                <a:srgbClr val="A6A6A6"/>
              </a:solidFill>
            </a:endParaRPr>
          </a:p>
        </p:txBody>
      </p:sp>
      <p:sp>
        <p:nvSpPr>
          <p:cNvPr id="11" name="Redondear rectángulo de esquina diagonal 10"/>
          <p:cNvSpPr/>
          <p:nvPr/>
        </p:nvSpPr>
        <p:spPr>
          <a:xfrm>
            <a:off x="1763688" y="3140968"/>
            <a:ext cx="5688632" cy="1872208"/>
          </a:xfrm>
          <a:prstGeom prst="round2DiagRect">
            <a:avLst/>
          </a:prstGeom>
          <a:gradFill flip="none" rotWithShape="1">
            <a:gsLst>
              <a:gs pos="0">
                <a:schemeClr val="accent1">
                  <a:shade val="51000"/>
                  <a:satMod val="130000"/>
                  <a:alpha val="65000"/>
                </a:schemeClr>
              </a:gs>
              <a:gs pos="80000">
                <a:schemeClr val="accent1">
                  <a:shade val="93000"/>
                  <a:satMod val="130000"/>
                  <a:alpha val="65000"/>
                </a:schemeClr>
              </a:gs>
              <a:gs pos="100000">
                <a:schemeClr val="accent1">
                  <a:shade val="94000"/>
                  <a:satMod val="135000"/>
                  <a:alpha val="65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50000"/>
              </a:spcBef>
              <a:buClr>
                <a:srgbClr val="FF0000"/>
              </a:buClr>
              <a:defRPr/>
            </a:pPr>
            <a:r>
              <a:rPr lang="es-CL" sz="1200" dirty="0">
                <a:solidFill>
                  <a:srgbClr val="000000"/>
                </a:solidFill>
                <a:latin typeface="Arial"/>
                <a:cs typeface="Arial"/>
              </a:rPr>
              <a:t>MINISTERIO DE ECONOMÍA FOMENTO Y RECONSTRUCCIÓN</a:t>
            </a:r>
          </a:p>
          <a:p>
            <a:pPr algn="ctr">
              <a:spcBef>
                <a:spcPct val="50000"/>
              </a:spcBef>
              <a:buClr>
                <a:srgbClr val="FF0000"/>
              </a:buClr>
              <a:defRPr/>
            </a:pPr>
            <a:endParaRPr lang="es-ES" sz="1200" dirty="0">
              <a:solidFill>
                <a:srgbClr val="376092"/>
              </a:solidFill>
              <a:latin typeface="Arial"/>
              <a:cs typeface="Arial"/>
            </a:endParaRPr>
          </a:p>
          <a:p>
            <a:pPr algn="ctr">
              <a:spcBef>
                <a:spcPct val="50000"/>
              </a:spcBef>
              <a:buClr>
                <a:srgbClr val="FF0000"/>
              </a:buClr>
              <a:defRPr/>
            </a:pPr>
            <a:r>
              <a:rPr lang="ja-JP" altLang="es-ES_tradnl" sz="1200" dirty="0">
                <a:solidFill>
                  <a:srgbClr val="17375E"/>
                </a:solidFill>
                <a:latin typeface="Arial"/>
                <a:cs typeface="Arial"/>
              </a:rPr>
              <a:t>“</a:t>
            </a:r>
            <a:r>
              <a:rPr lang="es-ES_tradnl" sz="1200" dirty="0">
                <a:solidFill>
                  <a:srgbClr val="17375E"/>
                </a:solidFill>
                <a:latin typeface="Arial"/>
                <a:cs typeface="Arial"/>
              </a:rPr>
              <a:t>APRUEBA REGLAMENTO DE SEGURIDAD PARA EL TRANSPORTE DE COMBUSTIBLES LIQUIDOS POR VIA FERREA</a:t>
            </a:r>
            <a:r>
              <a:rPr lang="ja-JP" altLang="es-ES_tradnl" sz="1200" dirty="0">
                <a:solidFill>
                  <a:srgbClr val="17375E"/>
                </a:solidFill>
                <a:latin typeface="Arial"/>
                <a:cs typeface="Arial"/>
              </a:rPr>
              <a:t>”</a:t>
            </a:r>
            <a:r>
              <a:rPr lang="es-ES_tradnl" sz="1200" dirty="0">
                <a:solidFill>
                  <a:srgbClr val="17375E"/>
                </a:solidFill>
                <a:latin typeface="Arial"/>
                <a:cs typeface="Arial"/>
              </a:rPr>
              <a:t>.</a:t>
            </a:r>
          </a:p>
        </p:txBody>
      </p:sp>
    </p:spTree>
    <p:extLst>
      <p:ext uri="{BB962C8B-B14F-4D97-AF65-F5344CB8AC3E}">
        <p14:creationId xmlns:p14="http://schemas.microsoft.com/office/powerpoint/2010/main" val="3609137889"/>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8" name="Rectangle 3"/>
          <p:cNvSpPr txBox="1">
            <a:spLocks noChangeArrowheads="1"/>
          </p:cNvSpPr>
          <p:nvPr/>
        </p:nvSpPr>
        <p:spPr>
          <a:xfrm>
            <a:off x="107504" y="1916832"/>
            <a:ext cx="8856984"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defRPr/>
            </a:pPr>
            <a:r>
              <a:rPr lang="es-ES_tradnl" sz="1600" dirty="0" smtClean="0">
                <a:solidFill>
                  <a:srgbClr val="000090"/>
                </a:solidFill>
                <a:latin typeface="Arial" charset="0"/>
                <a:cs typeface="Arial" charset="0"/>
              </a:rPr>
              <a:t>1.-</a:t>
            </a:r>
            <a:r>
              <a:rPr lang="es-ES_tradnl" sz="1600" dirty="0" smtClean="0">
                <a:solidFill>
                  <a:srgbClr val="000090"/>
                </a:solidFill>
                <a:cs typeface="Times New Roman" charset="0"/>
              </a:rPr>
              <a:t> </a:t>
            </a:r>
            <a:r>
              <a:rPr lang="es-ES_tradnl" sz="1600" dirty="0" smtClean="0">
                <a:solidFill>
                  <a:srgbClr val="000090"/>
                </a:solidFill>
                <a:latin typeface="Verdana" charset="0"/>
                <a:cs typeface="Arial" charset="0"/>
              </a:rPr>
              <a:t>IDENTIFICACION Y LETREROS</a:t>
            </a:r>
            <a:endParaRPr lang="es-ES_tradnl" sz="1600" dirty="0" smtClean="0">
              <a:solidFill>
                <a:srgbClr val="000090"/>
              </a:solidFill>
              <a:latin typeface="Arial" charset="0"/>
              <a:cs typeface="Arial" charset="0"/>
            </a:endParaRPr>
          </a:p>
          <a:p>
            <a:pPr>
              <a:lnSpc>
                <a:spcPct val="90000"/>
              </a:lnSpc>
              <a:buFontTx/>
              <a:buNone/>
              <a:defRPr/>
            </a:pPr>
            <a:r>
              <a:rPr lang="es-ES_tradnl" sz="1600" dirty="0" smtClean="0">
                <a:solidFill>
                  <a:srgbClr val="000090"/>
                </a:solidFill>
                <a:latin typeface="Verdana" charset="0"/>
                <a:cs typeface="Times New Roman" charset="0"/>
              </a:rPr>
              <a:t>	El carro deberá llevar en ambos lados y en </a:t>
            </a:r>
          </a:p>
          <a:p>
            <a:pPr>
              <a:lnSpc>
                <a:spcPct val="90000"/>
              </a:lnSpc>
              <a:buFontTx/>
              <a:buNone/>
              <a:defRPr/>
            </a:pPr>
            <a:r>
              <a:rPr lang="es-ES_tradnl" sz="1600" dirty="0">
                <a:solidFill>
                  <a:srgbClr val="000090"/>
                </a:solidFill>
                <a:latin typeface="Verdana" charset="0"/>
                <a:cs typeface="Times New Roman" charset="0"/>
              </a:rPr>
              <a:t>	</a:t>
            </a:r>
            <a:r>
              <a:rPr lang="es-ES_tradnl" sz="1600" dirty="0" smtClean="0">
                <a:solidFill>
                  <a:srgbClr val="000090"/>
                </a:solidFill>
                <a:latin typeface="Verdana" charset="0"/>
                <a:cs typeface="Times New Roman" charset="0"/>
              </a:rPr>
              <a:t>forma visible la palabra COMBUSTIBLE</a:t>
            </a:r>
            <a:r>
              <a:rPr lang="en-US" sz="1600" dirty="0" smtClean="0">
                <a:solidFill>
                  <a:srgbClr val="000090"/>
                </a:solidFill>
                <a:latin typeface="Verdana" charset="0"/>
                <a:cs typeface="Times New Roman" charset="0"/>
              </a:rPr>
              <a:t> </a:t>
            </a:r>
          </a:p>
          <a:p>
            <a:pPr>
              <a:lnSpc>
                <a:spcPct val="90000"/>
              </a:lnSpc>
              <a:buFontTx/>
              <a:buNone/>
              <a:defRPr/>
            </a:pPr>
            <a:endParaRPr lang="en-US" sz="1600" dirty="0">
              <a:solidFill>
                <a:srgbClr val="000090"/>
              </a:solidFill>
              <a:latin typeface="Verdana" charset="0"/>
              <a:cs typeface="Times New Roman" charset="0"/>
            </a:endParaRPr>
          </a:p>
          <a:p>
            <a:pPr>
              <a:lnSpc>
                <a:spcPct val="90000"/>
              </a:lnSpc>
              <a:buFontTx/>
              <a:buNone/>
              <a:defRPr/>
            </a:pPr>
            <a:endParaRPr lang="en-US" sz="1600" dirty="0" smtClean="0">
              <a:solidFill>
                <a:srgbClr val="000090"/>
              </a:solidFill>
              <a:latin typeface="Verdana" charset="0"/>
              <a:cs typeface="Times New Roman" charset="0"/>
            </a:endParaRPr>
          </a:p>
          <a:p>
            <a:pPr>
              <a:lnSpc>
                <a:spcPct val="90000"/>
              </a:lnSpc>
              <a:buFontTx/>
              <a:buNone/>
              <a:defRPr/>
            </a:pPr>
            <a:endParaRPr lang="es-ES_tradnl" sz="1600" dirty="0" smtClean="0">
              <a:solidFill>
                <a:srgbClr val="000090"/>
              </a:solidFill>
              <a:latin typeface="Verdana" charset="0"/>
              <a:cs typeface="Times New Roman" charset="0"/>
            </a:endParaRPr>
          </a:p>
          <a:p>
            <a:pPr>
              <a:lnSpc>
                <a:spcPct val="90000"/>
              </a:lnSpc>
              <a:buFontTx/>
              <a:buNone/>
              <a:defRPr/>
            </a:pPr>
            <a:endParaRPr lang="es-ES_tradnl" sz="1600" dirty="0" smtClean="0">
              <a:solidFill>
                <a:srgbClr val="000090"/>
              </a:solidFill>
              <a:latin typeface="Verdana" charset="0"/>
              <a:cs typeface="Times New Roman" charset="0"/>
            </a:endParaRPr>
          </a:p>
          <a:p>
            <a:pPr>
              <a:lnSpc>
                <a:spcPct val="90000"/>
              </a:lnSpc>
              <a:buFontTx/>
              <a:buNone/>
              <a:defRPr/>
            </a:pPr>
            <a:r>
              <a:rPr lang="es-ES_tradnl" sz="1600" dirty="0" smtClean="0">
                <a:solidFill>
                  <a:srgbClr val="000090"/>
                </a:solidFill>
                <a:latin typeface="Verdana" charset="0"/>
                <a:cs typeface="Times New Roman" charset="0"/>
              </a:rPr>
              <a:t>2.- RESPECTO A LOS TRABAJADORES</a:t>
            </a:r>
          </a:p>
          <a:p>
            <a:pPr>
              <a:lnSpc>
                <a:spcPct val="90000"/>
              </a:lnSpc>
              <a:buFontTx/>
              <a:buNone/>
              <a:defRPr/>
            </a:pPr>
            <a:r>
              <a:rPr lang="es-ES_tradnl" sz="1600" dirty="0" smtClean="0">
                <a:solidFill>
                  <a:srgbClr val="000090"/>
                </a:solidFill>
                <a:latin typeface="Verdana" charset="0"/>
                <a:cs typeface="Arial" charset="0"/>
              </a:rPr>
              <a:t>	El personal que participe en las operaciones de carga, transporte y descarga de combustibles, deberá ser entrenado para la correcta operación del carro y conocer los procedimientos reglamentarios para la carga, transporte y descarga de los combustibles líquidos.</a:t>
            </a:r>
            <a:r>
              <a:rPr lang="en-US" sz="1600" dirty="0" smtClean="0">
                <a:solidFill>
                  <a:srgbClr val="000090"/>
                </a:solidFill>
              </a:rPr>
              <a:t> </a:t>
            </a:r>
          </a:p>
        </p:txBody>
      </p:sp>
      <p:pic>
        <p:nvPicPr>
          <p:cNvPr id="3" name="Imagen 2"/>
          <p:cNvPicPr>
            <a:picLocks noChangeAspect="1"/>
          </p:cNvPicPr>
          <p:nvPr/>
        </p:nvPicPr>
        <p:blipFill>
          <a:blip r:embed="rId3"/>
          <a:stretch>
            <a:fillRect/>
          </a:stretch>
        </p:blipFill>
        <p:spPr>
          <a:xfrm>
            <a:off x="5364088" y="4941168"/>
            <a:ext cx="3600400" cy="1916832"/>
          </a:xfrm>
          <a:prstGeom prst="rect">
            <a:avLst/>
          </a:prstGeom>
        </p:spPr>
      </p:pic>
      <p:sp>
        <p:nvSpPr>
          <p:cNvPr id="7" name="CuadroTexto 6"/>
          <p:cNvSpPr txBox="1"/>
          <p:nvPr/>
        </p:nvSpPr>
        <p:spPr>
          <a:xfrm>
            <a:off x="179512" y="941819"/>
            <a:ext cx="8856984" cy="830997"/>
          </a:xfrm>
          <a:prstGeom prst="rect">
            <a:avLst/>
          </a:prstGeom>
          <a:noFill/>
        </p:spPr>
        <p:txBody>
          <a:bodyPr wrap="square" rtlCol="0">
            <a:spAutoFit/>
          </a:bodyPr>
          <a:lstStyle/>
          <a:p>
            <a:r>
              <a:rPr lang="es-ES" sz="1600" dirty="0" smtClean="0">
                <a:latin typeface="Verdana"/>
                <a:cs typeface="Verdana"/>
              </a:rPr>
              <a:t>El diseño, construcción y/o instalación de los estanques y sus accesorios debe ser hecho en forma tal que, ante la eventualidad de un accidente o falla, se minimice el riesgo de derrames</a:t>
            </a:r>
            <a:endParaRPr lang="es-ES" sz="1600" dirty="0">
              <a:latin typeface="Verdana"/>
              <a:cs typeface="Verdana"/>
            </a:endParaRPr>
          </a:p>
        </p:txBody>
      </p:sp>
      <p:pic>
        <p:nvPicPr>
          <p:cNvPr id="14" name="Imagen 13"/>
          <p:cNvPicPr>
            <a:picLocks noChangeAspect="1"/>
          </p:cNvPicPr>
          <p:nvPr/>
        </p:nvPicPr>
        <p:blipFill>
          <a:blip r:embed="rId4"/>
          <a:stretch>
            <a:fillRect/>
          </a:stretch>
        </p:blipFill>
        <p:spPr>
          <a:xfrm>
            <a:off x="5004048" y="1700808"/>
            <a:ext cx="3960440" cy="2277864"/>
          </a:xfrm>
          <a:prstGeom prst="rect">
            <a:avLst/>
          </a:prstGeom>
        </p:spPr>
      </p:pic>
    </p:spTree>
    <p:extLst>
      <p:ext uri="{BB962C8B-B14F-4D97-AF65-F5344CB8AC3E}">
        <p14:creationId xmlns:p14="http://schemas.microsoft.com/office/powerpoint/2010/main" val="3268011057"/>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8">
                                            <p:txEl>
                                              <p:pRg st="7" end="7"/>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35496" y="908720"/>
            <a:ext cx="9001000" cy="586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s-ES_tradnl" sz="1600" dirty="0" smtClean="0">
                <a:solidFill>
                  <a:srgbClr val="000090"/>
                </a:solidFill>
                <a:latin typeface="Verdana"/>
                <a:cs typeface="Verdana"/>
              </a:rPr>
              <a:t> 3. MEDIDAS DE SEGURIDAD DURANTE EL TRAYECTO Y EN EL CRUZAMIENTO DE TRENES EN LAS ESTACIONES</a:t>
            </a:r>
            <a:r>
              <a:rPr lang="en-US" sz="1600" dirty="0" smtClean="0">
                <a:solidFill>
                  <a:srgbClr val="000090"/>
                </a:solidFill>
                <a:latin typeface="Verdana"/>
                <a:cs typeface="Verdana"/>
              </a:rPr>
              <a:t> </a:t>
            </a:r>
            <a:endParaRPr lang="es-ES" sz="1600" dirty="0" smtClean="0">
              <a:solidFill>
                <a:srgbClr val="000090"/>
              </a:solidFill>
              <a:latin typeface="Verdana"/>
              <a:cs typeface="Verdana"/>
            </a:endParaRPr>
          </a:p>
          <a:p>
            <a:pPr>
              <a:buFontTx/>
              <a:buNone/>
              <a:defRPr/>
            </a:pPr>
            <a:r>
              <a:rPr lang="es-ES_tradnl" sz="1600" dirty="0" smtClean="0">
                <a:solidFill>
                  <a:srgbClr val="000090"/>
                </a:solidFill>
                <a:latin typeface="Verdana"/>
                <a:cs typeface="Verdana"/>
              </a:rPr>
              <a:t>     </a:t>
            </a:r>
          </a:p>
          <a:p>
            <a:pPr>
              <a:buFontTx/>
              <a:buNone/>
              <a:defRPr/>
            </a:pPr>
            <a:r>
              <a:rPr lang="es-ES_tradnl" sz="1600" dirty="0" smtClean="0">
                <a:solidFill>
                  <a:srgbClr val="000090"/>
                </a:solidFill>
                <a:latin typeface="Verdana"/>
                <a:cs typeface="Verdana"/>
              </a:rPr>
              <a:t>     Cuando por fallas mecánicas haya necesidad de dejar un carro con combustible en alguna estación que no sea la de su destino, el carro debe quedar aislado y lo más distante posible de los edificios de la estación o del centro poblado inmediato a ella. En estos casos el Jefe de Estación dará aviso inmediato a la Jefatura de Explotación de la Empresa sobre lo ocurrido, para que ésta disponga las medidas de seguridad más convenientes.</a:t>
            </a:r>
            <a:r>
              <a:rPr lang="en-US" sz="1600" dirty="0" smtClean="0">
                <a:solidFill>
                  <a:srgbClr val="000090"/>
                </a:solidFill>
                <a:latin typeface="Verdana"/>
                <a:cs typeface="Verdana"/>
              </a:rPr>
              <a:t> </a:t>
            </a:r>
            <a:endParaRPr lang="es-ES" sz="1600" dirty="0" smtClean="0">
              <a:solidFill>
                <a:srgbClr val="000090"/>
              </a:solidFill>
              <a:latin typeface="Verdana"/>
              <a:cs typeface="Verdana"/>
            </a:endParaRPr>
          </a:p>
          <a:p>
            <a:pPr>
              <a:buFontTx/>
              <a:buNone/>
              <a:defRPr/>
            </a:pPr>
            <a:endParaRPr lang="es-ES" sz="1600" dirty="0" smtClean="0">
              <a:solidFill>
                <a:srgbClr val="000090"/>
              </a:solidFill>
              <a:latin typeface="Verdana"/>
              <a:cs typeface="Verdana"/>
            </a:endParaRPr>
          </a:p>
          <a:p>
            <a:pPr>
              <a:buFontTx/>
              <a:buNone/>
              <a:defRPr/>
            </a:pPr>
            <a:r>
              <a:rPr lang="es-ES" sz="1600" b="1" dirty="0" smtClean="0">
                <a:solidFill>
                  <a:srgbClr val="000090"/>
                </a:solidFill>
                <a:latin typeface="Verdana"/>
                <a:cs typeface="Verdana"/>
              </a:rPr>
              <a:t> </a:t>
            </a:r>
            <a:r>
              <a:rPr lang="es-ES" sz="1600" dirty="0" smtClean="0">
                <a:solidFill>
                  <a:srgbClr val="000090"/>
                </a:solidFill>
                <a:latin typeface="Verdana"/>
                <a:cs typeface="Verdana"/>
              </a:rPr>
              <a:t> 4.</a:t>
            </a:r>
            <a:r>
              <a:rPr lang="es-ES_tradnl" sz="1600" dirty="0" smtClean="0">
                <a:solidFill>
                  <a:srgbClr val="000090"/>
                </a:solidFill>
                <a:latin typeface="Verdana"/>
                <a:cs typeface="Verdana"/>
              </a:rPr>
              <a:t> ELEMENTOS PARA EXTINGUIR INCENDIOS </a:t>
            </a:r>
          </a:p>
          <a:p>
            <a:pPr>
              <a:buFontTx/>
              <a:buNone/>
              <a:defRPr/>
            </a:pPr>
            <a:endParaRPr lang="es-ES_tradnl" sz="1600" dirty="0">
              <a:solidFill>
                <a:srgbClr val="000090"/>
              </a:solidFill>
              <a:latin typeface="Verdana"/>
              <a:cs typeface="Verdana"/>
            </a:endParaRPr>
          </a:p>
          <a:p>
            <a:pPr>
              <a:buFontTx/>
              <a:buNone/>
              <a:defRPr/>
            </a:pPr>
            <a:r>
              <a:rPr lang="es-ES_tradnl" sz="1600" dirty="0" smtClean="0">
                <a:solidFill>
                  <a:srgbClr val="000090"/>
                </a:solidFill>
                <a:latin typeface="Verdana"/>
                <a:cs typeface="Verdana"/>
              </a:rPr>
              <a:t>	El tren que transporte combustibles líquidos deberá disponer de extintores aptos para combatir incendios originados por dichos combustibles.</a:t>
            </a:r>
          </a:p>
          <a:p>
            <a:pPr algn="just">
              <a:buFontTx/>
              <a:buNone/>
              <a:defRPr/>
            </a:pPr>
            <a:r>
              <a:rPr lang="es-ES_tradnl" sz="1600" dirty="0" smtClean="0">
                <a:solidFill>
                  <a:srgbClr val="000090"/>
                </a:solidFill>
                <a:latin typeface="Verdana"/>
                <a:cs typeface="Verdana"/>
              </a:rPr>
              <a:t>	Estos podrán ser del tipo polvo químico seco.</a:t>
            </a:r>
          </a:p>
          <a:p>
            <a:pPr algn="just">
              <a:buFontTx/>
              <a:buNone/>
              <a:defRPr/>
            </a:pPr>
            <a:r>
              <a:rPr lang="es-ES_tradnl" sz="1600" dirty="0">
                <a:solidFill>
                  <a:srgbClr val="000090"/>
                </a:solidFill>
                <a:latin typeface="Verdana"/>
                <a:cs typeface="Verdana"/>
              </a:rPr>
              <a:t>	</a:t>
            </a:r>
            <a:r>
              <a:rPr lang="es-ES_tradnl" sz="1600" dirty="0" smtClean="0">
                <a:solidFill>
                  <a:srgbClr val="000090"/>
                </a:solidFill>
                <a:latin typeface="Verdana"/>
                <a:cs typeface="Verdana"/>
              </a:rPr>
              <a:t>El tren deberá llevar como mínimo dos extintores</a:t>
            </a:r>
            <a:r>
              <a:rPr lang="es-ES_tradnl" sz="1600" dirty="0">
                <a:solidFill>
                  <a:srgbClr val="000090"/>
                </a:solidFill>
                <a:latin typeface="Verdana"/>
                <a:cs typeface="Verdana"/>
              </a:rPr>
              <a:t>.</a:t>
            </a:r>
            <a:endParaRPr lang="es-ES_tradnl" sz="1600" dirty="0" smtClean="0">
              <a:solidFill>
                <a:srgbClr val="000090"/>
              </a:solidFill>
              <a:latin typeface="Verdana"/>
              <a:cs typeface="Verdana"/>
            </a:endParaRPr>
          </a:p>
        </p:txBody>
      </p:sp>
    </p:spTree>
    <p:extLst>
      <p:ext uri="{BB962C8B-B14F-4D97-AF65-F5344CB8AC3E}">
        <p14:creationId xmlns:p14="http://schemas.microsoft.com/office/powerpoint/2010/main" val="3631848382"/>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7" name="Picture 7" descr="derrame_0302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20" y="2780928"/>
            <a:ext cx="4377680" cy="295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35496" y="980728"/>
            <a:ext cx="9001000" cy="21431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dirty="0" smtClean="0">
                <a:solidFill>
                  <a:srgbClr val="000090"/>
                </a:solidFill>
                <a:latin typeface="Arial" charset="0"/>
                <a:cs typeface="Times New Roman" charset="0"/>
              </a:rPr>
              <a:t>NO DEBE ENTRAR AL SECTOR DONDE SE ENCUENTRA EL DERRAME</a:t>
            </a:r>
          </a:p>
          <a:p>
            <a:pPr>
              <a:defRPr/>
            </a:pPr>
            <a:endParaRPr lang="en-US" sz="1400" dirty="0" smtClean="0">
              <a:solidFill>
                <a:srgbClr val="000090"/>
              </a:solidFill>
              <a:latin typeface="Arial" charset="0"/>
              <a:cs typeface="Times New Roman" charset="0"/>
            </a:endParaRPr>
          </a:p>
          <a:p>
            <a:pPr>
              <a:defRPr/>
            </a:pPr>
            <a:r>
              <a:rPr lang="en-US" sz="1400" dirty="0" smtClean="0">
                <a:solidFill>
                  <a:srgbClr val="000090"/>
                </a:solidFill>
                <a:latin typeface="Arial" charset="0"/>
                <a:cs typeface="Times New Roman" charset="0"/>
              </a:rPr>
              <a:t>NO MANIPULE LA CARGA NI SUS ENVOLTORIOS</a:t>
            </a:r>
          </a:p>
          <a:p>
            <a:pPr>
              <a:defRPr/>
            </a:pPr>
            <a:endParaRPr lang="es-ES" sz="1400" dirty="0" smtClean="0">
              <a:solidFill>
                <a:srgbClr val="000090"/>
              </a:solidFill>
            </a:endParaRPr>
          </a:p>
          <a:p>
            <a:pPr>
              <a:defRPr/>
            </a:pPr>
            <a:r>
              <a:rPr lang="en-US" sz="1400" dirty="0" smtClean="0">
                <a:solidFill>
                  <a:srgbClr val="000090"/>
                </a:solidFill>
                <a:latin typeface="Arial" charset="0"/>
                <a:cs typeface="Times New Roman" charset="0"/>
              </a:rPr>
              <a:t>RECUERDE QUE NORMALMENTE SON SUSTANCIAS ALTAMENTE PELIGROSAS Y TÓXICAS PARA EL ORGANISMO, LO QUE REQUIERE DE UNA IMPLEMENTACIÓN Y VESTUARIO ESPECIAL</a:t>
            </a:r>
            <a:endParaRPr lang="es-ES" sz="1400" dirty="0" smtClean="0">
              <a:solidFill>
                <a:srgbClr val="000090"/>
              </a:solidFill>
            </a:endParaRPr>
          </a:p>
        </p:txBody>
      </p:sp>
      <p:sp>
        <p:nvSpPr>
          <p:cNvPr id="9" name="Rectangle 4"/>
          <p:cNvSpPr>
            <a:spLocks noGrp="1" noChangeArrowheads="1"/>
          </p:cNvSpPr>
          <p:nvPr>
            <p:ph type="title"/>
          </p:nvPr>
        </p:nvSpPr>
        <p:spPr>
          <a:xfrm>
            <a:off x="179512" y="0"/>
            <a:ext cx="8856984" cy="692696"/>
          </a:xfrm>
        </p:spPr>
        <p:txBody>
          <a:bodyPr>
            <a:normAutofit/>
          </a:bodyPr>
          <a:lstStyle/>
          <a:p>
            <a:pPr eaLnBrk="1" hangingPunct="1">
              <a:defRPr/>
            </a:pPr>
            <a:r>
              <a:rPr lang="es-ES" sz="2000" dirty="0" smtClean="0">
                <a:solidFill>
                  <a:srgbClr val="3399FF"/>
                </a:solidFill>
                <a:cs typeface="Times New Roman" charset="0"/>
              </a:rPr>
              <a:t>MEDIDAS DE SEGURIDAD QUE DEBE ADOPTAR </a:t>
            </a:r>
            <a:r>
              <a:rPr lang="en-US" sz="2000" dirty="0" smtClean="0">
                <a:solidFill>
                  <a:srgbClr val="3399FF"/>
                </a:solidFill>
                <a:cs typeface="Times New Roman" charset="0"/>
              </a:rPr>
              <a:t>ANTE LA OCURRENCIA DE  DERRAME</a:t>
            </a:r>
            <a:endParaRPr lang="en-US" sz="2000" dirty="0" smtClean="0"/>
          </a:p>
        </p:txBody>
      </p:sp>
      <p:pic>
        <p:nvPicPr>
          <p:cNvPr id="11" name="Picture 6" descr="derrame_0302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645024"/>
            <a:ext cx="4176464"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011057"/>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strVal val="4*#ppt_w"/>
                                          </p:val>
                                        </p:tav>
                                        <p:tav tm="100000">
                                          <p:val>
                                            <p:strVal val="#ppt_w"/>
                                          </p:val>
                                        </p:tav>
                                      </p:tavLst>
                                    </p:anim>
                                    <p:anim calcmode="lin" valueType="num">
                                      <p:cBhvr>
                                        <p:cTn id="13" dur="500" fill="hold"/>
                                        <p:tgtEl>
                                          <p:spTgt spid="8">
                                            <p:txEl>
                                              <p:pRg st="0" end="0"/>
                                            </p:txEl>
                                          </p:spTgt>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fill="hold"/>
                                        <p:tgtEl>
                                          <p:spTgt spid="8">
                                            <p:txEl>
                                              <p:pRg st="2" end="2"/>
                                            </p:txEl>
                                          </p:spTgt>
                                        </p:tgtEl>
                                        <p:attrNameLst>
                                          <p:attrName>ppt_w</p:attrName>
                                        </p:attrNameLst>
                                      </p:cBhvr>
                                      <p:tavLst>
                                        <p:tav tm="0">
                                          <p:val>
                                            <p:strVal val="4*#ppt_w"/>
                                          </p:val>
                                        </p:tav>
                                        <p:tav tm="100000">
                                          <p:val>
                                            <p:strVal val="#ppt_w"/>
                                          </p:val>
                                        </p:tav>
                                      </p:tavLst>
                                    </p:anim>
                                    <p:anim calcmode="lin" valueType="num">
                                      <p:cBhvr>
                                        <p:cTn id="18" dur="500" fill="hold"/>
                                        <p:tgtEl>
                                          <p:spTgt spid="8">
                                            <p:txEl>
                                              <p:pRg st="2" end="2"/>
                                            </p:txEl>
                                          </p:spTgt>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 calcmode="lin" valueType="num">
                                      <p:cBhvr>
                                        <p:cTn id="22" dur="500" fill="hold"/>
                                        <p:tgtEl>
                                          <p:spTgt spid="8">
                                            <p:txEl>
                                              <p:pRg st="4" end="4"/>
                                            </p:txEl>
                                          </p:spTgt>
                                        </p:tgtEl>
                                        <p:attrNameLst>
                                          <p:attrName>ppt_w</p:attrName>
                                        </p:attrNameLst>
                                      </p:cBhvr>
                                      <p:tavLst>
                                        <p:tav tm="0">
                                          <p:val>
                                            <p:strVal val="4*#ppt_w"/>
                                          </p:val>
                                        </p:tav>
                                        <p:tav tm="100000">
                                          <p:val>
                                            <p:strVal val="#ppt_w"/>
                                          </p:val>
                                        </p:tav>
                                      </p:tavLst>
                                    </p:anim>
                                    <p:anim calcmode="lin" valueType="num">
                                      <p:cBhvr>
                                        <p:cTn id="23" dur="500" fill="hold"/>
                                        <p:tgtEl>
                                          <p:spTgt spid="8">
                                            <p:txEl>
                                              <p:pRg st="4" end="4"/>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P spid="9"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a:xfrm>
            <a:off x="71406" y="949808"/>
            <a:ext cx="9001188" cy="32209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n-US" sz="1200" b="1" dirty="0" smtClean="0">
                <a:solidFill>
                  <a:srgbClr val="376092"/>
                </a:solidFill>
                <a:latin typeface="Arial" charset="0"/>
                <a:cs typeface="Times New Roman" charset="0"/>
              </a:rPr>
              <a:t>ANTE EL CONOCIMIENTO DE UN ACCIDENTE DE ESTA NATURALEZA, COMUNIQUE DE INMEDIATO A  BOMBEROS </a:t>
            </a:r>
            <a:r>
              <a:rPr lang="es-ES" sz="1200" b="1" dirty="0" smtClean="0">
                <a:solidFill>
                  <a:srgbClr val="376092"/>
                </a:solidFill>
                <a:latin typeface="Arial" charset="0"/>
                <a:cs typeface="Times New Roman" charset="0"/>
              </a:rPr>
              <a:t>Y CARABINEROS</a:t>
            </a:r>
            <a:r>
              <a:rPr lang="en-US" sz="1200" b="1" dirty="0" smtClean="0">
                <a:solidFill>
                  <a:srgbClr val="376092"/>
                </a:solidFill>
                <a:latin typeface="Arial" charset="0"/>
                <a:cs typeface="Times New Roman" charset="0"/>
              </a:rPr>
              <a:t>, SEÑALANDO</a:t>
            </a:r>
            <a:r>
              <a:rPr lang="es-ES" sz="1200" b="1" dirty="0" smtClean="0">
                <a:solidFill>
                  <a:srgbClr val="376092"/>
                </a:solidFill>
                <a:latin typeface="Arial" charset="0"/>
                <a:cs typeface="Times New Roman" charset="0"/>
              </a:rPr>
              <a:t>:     </a:t>
            </a:r>
            <a:r>
              <a:rPr lang="en-US" sz="1200" b="1" dirty="0" smtClean="0">
                <a:solidFill>
                  <a:srgbClr val="376092"/>
                </a:solidFill>
                <a:latin typeface="Arial" charset="0"/>
                <a:cs typeface="Times New Roman" charset="0"/>
              </a:rPr>
              <a:t> </a:t>
            </a:r>
            <a:endParaRPr lang="es-ES" sz="1200" b="1" dirty="0" smtClean="0">
              <a:solidFill>
                <a:srgbClr val="376092"/>
              </a:solidFill>
              <a:latin typeface="Arial" charset="0"/>
              <a:cs typeface="Times New Roman" charset="0"/>
            </a:endParaRPr>
          </a:p>
          <a:p>
            <a:pPr>
              <a:buFontTx/>
              <a:buNone/>
              <a:defRPr/>
            </a:pPr>
            <a:r>
              <a:rPr lang="es-ES" sz="1200" b="1" dirty="0" smtClean="0">
                <a:solidFill>
                  <a:srgbClr val="376092"/>
                </a:solidFill>
                <a:latin typeface="Arial" charset="0"/>
                <a:cs typeface="Times New Roman" charset="0"/>
              </a:rPr>
              <a:t>     </a:t>
            </a:r>
          </a:p>
          <a:p>
            <a:pPr>
              <a:defRPr/>
            </a:pPr>
            <a:r>
              <a:rPr lang="es-ES" sz="1200" b="1" dirty="0" smtClean="0">
                <a:solidFill>
                  <a:srgbClr val="376092"/>
                </a:solidFill>
                <a:latin typeface="Arial" charset="0"/>
                <a:cs typeface="Times New Roman" charset="0"/>
              </a:rPr>
              <a:t>EXISTENCIA DE FUEGO, HUMO, FUGAS O DERRAMES VISIBLES Y EN QUE CANTIDAD. </a:t>
            </a:r>
          </a:p>
          <a:p>
            <a:pPr>
              <a:defRPr/>
            </a:pPr>
            <a:endParaRPr lang="es-ES" sz="1200" b="1" dirty="0" smtClean="0">
              <a:solidFill>
                <a:srgbClr val="376092"/>
              </a:solidFill>
              <a:latin typeface="Arial" charset="0"/>
              <a:cs typeface="Times New Roman" charset="0"/>
            </a:endParaRPr>
          </a:p>
          <a:p>
            <a:pPr>
              <a:defRPr/>
            </a:pPr>
            <a:r>
              <a:rPr lang="es-ES" sz="1200" b="1" dirty="0" smtClean="0">
                <a:solidFill>
                  <a:srgbClr val="376092"/>
                </a:solidFill>
                <a:latin typeface="Arial" charset="0"/>
                <a:cs typeface="Times New Roman" charset="0"/>
              </a:rPr>
              <a:t>PRESENCIA DE VICTIMAS. SU CANTIDAD Y APARENTE GRAVEDAD.</a:t>
            </a:r>
          </a:p>
          <a:p>
            <a:pPr>
              <a:defRPr/>
            </a:pPr>
            <a:endParaRPr lang="es-ES" sz="1200" b="1" dirty="0" smtClean="0">
              <a:solidFill>
                <a:srgbClr val="376092"/>
              </a:solidFill>
              <a:latin typeface="Arial" charset="0"/>
              <a:cs typeface="Times New Roman" charset="0"/>
            </a:endParaRPr>
          </a:p>
          <a:p>
            <a:pPr>
              <a:defRPr/>
            </a:pPr>
            <a:r>
              <a:rPr lang="es-ES" sz="1200" b="1" dirty="0" smtClean="0">
                <a:solidFill>
                  <a:srgbClr val="376092"/>
                </a:solidFill>
                <a:latin typeface="Arial" charset="0"/>
                <a:cs typeface="Times New Roman" charset="0"/>
              </a:rPr>
              <a:t>DESCRIPCION DEL PRODUCTO, </a:t>
            </a:r>
            <a:r>
              <a:rPr lang="en-US" sz="1200" b="1" dirty="0" smtClean="0">
                <a:solidFill>
                  <a:srgbClr val="376092"/>
                </a:solidFill>
                <a:latin typeface="Arial" charset="0"/>
                <a:cs typeface="Times New Roman" charset="0"/>
              </a:rPr>
              <a:t>EL COLOR DEL RÓTULO IDENTIFICATORIO Y  NÚMERO DE LAS NACIONES UNIDAS QUE POSEE EL VEHÍCULO</a:t>
            </a:r>
            <a:r>
              <a:rPr lang="es-ES" sz="1200" b="1" dirty="0" smtClean="0">
                <a:solidFill>
                  <a:srgbClr val="376092"/>
                </a:solidFill>
                <a:latin typeface="Arial" charset="0"/>
                <a:cs typeface="Times New Roman" charset="0"/>
              </a:rPr>
              <a:t>.</a:t>
            </a:r>
          </a:p>
          <a:p>
            <a:pPr>
              <a:defRPr/>
            </a:pPr>
            <a:endParaRPr lang="es-ES" sz="1200" dirty="0">
              <a:solidFill>
                <a:srgbClr val="376092"/>
              </a:solidFill>
            </a:endParaRPr>
          </a:p>
          <a:p>
            <a:pPr>
              <a:defRPr/>
            </a:pPr>
            <a:r>
              <a:rPr lang="es-ES" sz="1200" b="1" dirty="0" smtClean="0">
                <a:solidFill>
                  <a:srgbClr val="376092"/>
                </a:solidFill>
                <a:latin typeface="Arial" charset="0"/>
              </a:rPr>
              <a:t>EMPRESA INVOLUCRADA Y TELEFONO DE CONTACTO.</a:t>
            </a:r>
          </a:p>
          <a:p>
            <a:pPr>
              <a:defRPr/>
            </a:pPr>
            <a:endParaRPr lang="es-ES" sz="1200" dirty="0">
              <a:solidFill>
                <a:srgbClr val="376092"/>
              </a:solidFill>
            </a:endParaRPr>
          </a:p>
          <a:p>
            <a:pPr>
              <a:defRPr/>
            </a:pPr>
            <a:r>
              <a:rPr lang="es-ES" sz="1200" b="1" dirty="0" smtClean="0">
                <a:solidFill>
                  <a:srgbClr val="376092"/>
                </a:solidFill>
                <a:latin typeface="Arial" charset="0"/>
                <a:cs typeface="Times New Roman" charset="0"/>
              </a:rPr>
              <a:t>TRATE DE AISLAR </a:t>
            </a:r>
            <a:r>
              <a:rPr lang="en-US" sz="1200" b="1" dirty="0" smtClean="0">
                <a:solidFill>
                  <a:srgbClr val="376092"/>
                </a:solidFill>
                <a:latin typeface="Arial" charset="0"/>
                <a:cs typeface="Times New Roman" charset="0"/>
              </a:rPr>
              <a:t>EL </a:t>
            </a:r>
            <a:r>
              <a:rPr lang="es-ES" sz="1200" b="1" dirty="0" smtClean="0">
                <a:solidFill>
                  <a:srgbClr val="376092"/>
                </a:solidFill>
                <a:latin typeface="Arial" charset="0"/>
                <a:cs typeface="Times New Roman" charset="0"/>
              </a:rPr>
              <a:t>SITIO DEL</a:t>
            </a:r>
            <a:r>
              <a:rPr lang="en-US" sz="1200" b="1" dirty="0" smtClean="0">
                <a:solidFill>
                  <a:srgbClr val="376092"/>
                </a:solidFill>
                <a:latin typeface="Arial" charset="0"/>
                <a:cs typeface="Times New Roman" charset="0"/>
              </a:rPr>
              <a:t>SUCESO (SECTOR DEL DERRAME) A UNA DISTANCIA MÍNIMA DE </a:t>
            </a:r>
            <a:r>
              <a:rPr lang="es-ES" sz="1200" b="1" dirty="0" smtClean="0">
                <a:solidFill>
                  <a:srgbClr val="376092"/>
                </a:solidFill>
                <a:latin typeface="Arial" charset="0"/>
                <a:cs typeface="Times New Roman" charset="0"/>
              </a:rPr>
              <a:t>1</a:t>
            </a:r>
            <a:r>
              <a:rPr lang="en-US" sz="1200" b="1" dirty="0" smtClean="0">
                <a:solidFill>
                  <a:srgbClr val="376092"/>
                </a:solidFill>
                <a:latin typeface="Arial" charset="0"/>
                <a:cs typeface="Times New Roman" charset="0"/>
              </a:rPr>
              <a:t>00 METROS, Y NO PERMITA EL INGRESO DE OTRAS PERSONAS QUE NO PERTENEZCAN A LOS GRUPOS DE EMERGENCIA</a:t>
            </a:r>
            <a:endParaRPr lang="es-ES" sz="1200" dirty="0" smtClean="0">
              <a:solidFill>
                <a:srgbClr val="376092"/>
              </a:solidFill>
            </a:endParaRPr>
          </a:p>
        </p:txBody>
      </p:sp>
      <p:pic>
        <p:nvPicPr>
          <p:cNvPr id="9" name="Picture 6" descr="derrame_0302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0" y="4221088"/>
            <a:ext cx="386104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Imagen 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077072"/>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011057"/>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500" fill="hold"/>
                                        <p:tgtEl>
                                          <p:spTgt spid="8">
                                            <p:txEl>
                                              <p:pRg st="1" end="1"/>
                                            </p:txEl>
                                          </p:spTgt>
                                        </p:tgtEl>
                                        <p:attrNameLst>
                                          <p:attrName>ppt_w</p:attrName>
                                        </p:attrNameLst>
                                      </p:cBhvr>
                                      <p:tavLst>
                                        <p:tav tm="0">
                                          <p:val>
                                            <p:strVal val="4*#ppt_w"/>
                                          </p:val>
                                        </p:tav>
                                        <p:tav tm="100000">
                                          <p:val>
                                            <p:strVal val="#ppt_w"/>
                                          </p:val>
                                        </p:tav>
                                      </p:tavLst>
                                    </p:anim>
                                    <p:anim calcmode="lin" valueType="num">
                                      <p:cBhvr>
                                        <p:cTn id="13" dur="500" fill="hold"/>
                                        <p:tgtEl>
                                          <p:spTgt spid="8">
                                            <p:txEl>
                                              <p:pRg st="1" end="1"/>
                                            </p:txEl>
                                          </p:spTgt>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fill="hold"/>
                                        <p:tgtEl>
                                          <p:spTgt spid="8">
                                            <p:txEl>
                                              <p:pRg st="2" end="2"/>
                                            </p:txEl>
                                          </p:spTgt>
                                        </p:tgtEl>
                                        <p:attrNameLst>
                                          <p:attrName>ppt_w</p:attrName>
                                        </p:attrNameLst>
                                      </p:cBhvr>
                                      <p:tavLst>
                                        <p:tav tm="0">
                                          <p:val>
                                            <p:strVal val="4*#ppt_w"/>
                                          </p:val>
                                        </p:tav>
                                        <p:tav tm="100000">
                                          <p:val>
                                            <p:strVal val="#ppt_w"/>
                                          </p:val>
                                        </p:tav>
                                      </p:tavLst>
                                    </p:anim>
                                    <p:anim calcmode="lin" valueType="num">
                                      <p:cBhvr>
                                        <p:cTn id="18" dur="500" fill="hold"/>
                                        <p:tgtEl>
                                          <p:spTgt spid="8">
                                            <p:txEl>
                                              <p:pRg st="2" end="2"/>
                                            </p:txEl>
                                          </p:spTgt>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 calcmode="lin" valueType="num">
                                      <p:cBhvr>
                                        <p:cTn id="22" dur="500" fill="hold"/>
                                        <p:tgtEl>
                                          <p:spTgt spid="8">
                                            <p:txEl>
                                              <p:pRg st="4" end="4"/>
                                            </p:txEl>
                                          </p:spTgt>
                                        </p:tgtEl>
                                        <p:attrNameLst>
                                          <p:attrName>ppt_w</p:attrName>
                                        </p:attrNameLst>
                                      </p:cBhvr>
                                      <p:tavLst>
                                        <p:tav tm="0">
                                          <p:val>
                                            <p:strVal val="4*#ppt_w"/>
                                          </p:val>
                                        </p:tav>
                                        <p:tav tm="100000">
                                          <p:val>
                                            <p:strVal val="#ppt_w"/>
                                          </p:val>
                                        </p:tav>
                                      </p:tavLst>
                                    </p:anim>
                                    <p:anim calcmode="lin" valueType="num">
                                      <p:cBhvr>
                                        <p:cTn id="23" dur="500" fill="hold"/>
                                        <p:tgtEl>
                                          <p:spTgt spid="8">
                                            <p:txEl>
                                              <p:pRg st="4" end="4"/>
                                            </p:txEl>
                                          </p:spTgt>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grpId="0" nodeType="after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 calcmode="lin" valueType="num">
                                      <p:cBhvr>
                                        <p:cTn id="27" dur="500" fill="hold"/>
                                        <p:tgtEl>
                                          <p:spTgt spid="8">
                                            <p:txEl>
                                              <p:pRg st="6" end="6"/>
                                            </p:txEl>
                                          </p:spTgt>
                                        </p:tgtEl>
                                        <p:attrNameLst>
                                          <p:attrName>ppt_w</p:attrName>
                                        </p:attrNameLst>
                                      </p:cBhvr>
                                      <p:tavLst>
                                        <p:tav tm="0">
                                          <p:val>
                                            <p:strVal val="4*#ppt_w"/>
                                          </p:val>
                                        </p:tav>
                                        <p:tav tm="100000">
                                          <p:val>
                                            <p:strVal val="#ppt_w"/>
                                          </p:val>
                                        </p:tav>
                                      </p:tavLst>
                                    </p:anim>
                                    <p:anim calcmode="lin" valueType="num">
                                      <p:cBhvr>
                                        <p:cTn id="28" dur="500" fill="hold"/>
                                        <p:tgtEl>
                                          <p:spTgt spid="8">
                                            <p:txEl>
                                              <p:pRg st="6" end="6"/>
                                            </p:txEl>
                                          </p:spTgt>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3" presetClass="entr" presetSubtype="32" fill="hold" grpId="0" nodeType="after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 calcmode="lin" valueType="num">
                                      <p:cBhvr>
                                        <p:cTn id="32" dur="500" fill="hold"/>
                                        <p:tgtEl>
                                          <p:spTgt spid="8">
                                            <p:txEl>
                                              <p:pRg st="8" end="8"/>
                                            </p:txEl>
                                          </p:spTgt>
                                        </p:tgtEl>
                                        <p:attrNameLst>
                                          <p:attrName>ppt_w</p:attrName>
                                        </p:attrNameLst>
                                      </p:cBhvr>
                                      <p:tavLst>
                                        <p:tav tm="0">
                                          <p:val>
                                            <p:strVal val="4*#ppt_w"/>
                                          </p:val>
                                        </p:tav>
                                        <p:tav tm="100000">
                                          <p:val>
                                            <p:strVal val="#ppt_w"/>
                                          </p:val>
                                        </p:tav>
                                      </p:tavLst>
                                    </p:anim>
                                    <p:anim calcmode="lin" valueType="num">
                                      <p:cBhvr>
                                        <p:cTn id="33" dur="500" fill="hold"/>
                                        <p:tgtEl>
                                          <p:spTgt spid="8">
                                            <p:txEl>
                                              <p:pRg st="8" end="8"/>
                                            </p:txEl>
                                          </p:spTgt>
                                        </p:tgtEl>
                                        <p:attrNameLst>
                                          <p:attrName>ppt_h</p:attrName>
                                        </p:attrNameLst>
                                      </p:cBhvr>
                                      <p:tavLst>
                                        <p:tav tm="0">
                                          <p:val>
                                            <p:strVal val="4*#ppt_h"/>
                                          </p:val>
                                        </p:tav>
                                        <p:tav tm="100000">
                                          <p:val>
                                            <p:strVal val="#ppt_h"/>
                                          </p:val>
                                        </p:tav>
                                      </p:tavLst>
                                    </p:anim>
                                  </p:childTnLst>
                                </p:cTn>
                              </p:par>
                            </p:childTnLst>
                          </p:cTn>
                        </p:par>
                        <p:par>
                          <p:cTn id="34" fill="hold">
                            <p:stCondLst>
                              <p:cond delay="3000"/>
                            </p:stCondLst>
                            <p:childTnLst>
                              <p:par>
                                <p:cTn id="35" presetID="23" presetClass="entr" presetSubtype="32" fill="hold" grpId="0" nodeType="after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 calcmode="lin" valueType="num">
                                      <p:cBhvr>
                                        <p:cTn id="37" dur="500" fill="hold"/>
                                        <p:tgtEl>
                                          <p:spTgt spid="8">
                                            <p:txEl>
                                              <p:pRg st="10" end="10"/>
                                            </p:txEl>
                                          </p:spTgt>
                                        </p:tgtEl>
                                        <p:attrNameLst>
                                          <p:attrName>ppt_w</p:attrName>
                                        </p:attrNameLst>
                                      </p:cBhvr>
                                      <p:tavLst>
                                        <p:tav tm="0">
                                          <p:val>
                                            <p:strVal val="4*#ppt_w"/>
                                          </p:val>
                                        </p:tav>
                                        <p:tav tm="100000">
                                          <p:val>
                                            <p:strVal val="#ppt_w"/>
                                          </p:val>
                                        </p:tav>
                                      </p:tavLst>
                                    </p:anim>
                                    <p:anim calcmode="lin" valueType="num">
                                      <p:cBhvr>
                                        <p:cTn id="38" dur="500" fill="hold"/>
                                        <p:tgtEl>
                                          <p:spTgt spid="8">
                                            <p:txEl>
                                              <p:pRg st="10" end="1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107504" y="980728"/>
            <a:ext cx="8928992" cy="37622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defRPr/>
            </a:pPr>
            <a:r>
              <a:rPr lang="es-ES" sz="1400" b="1" dirty="0" smtClean="0">
                <a:solidFill>
                  <a:srgbClr val="376092"/>
                </a:solidFill>
                <a:latin typeface="Arial" charset="0"/>
                <a:cs typeface="Times New Roman" charset="0"/>
              </a:rPr>
              <a:t>E</a:t>
            </a:r>
            <a:r>
              <a:rPr lang="en-US" sz="1400" b="1" dirty="0" smtClean="0">
                <a:solidFill>
                  <a:srgbClr val="376092"/>
                </a:solidFill>
                <a:latin typeface="Arial" charset="0"/>
                <a:cs typeface="Times New Roman" charset="0"/>
              </a:rPr>
              <a:t>VITE EL INGRESO A LAS ZONAS CONTAMINADAS O TOMAR CONTACTO CON PERSONAS O MATERIAL QUE PROVENGAN DE DICHA ZONA</a:t>
            </a:r>
            <a:endParaRPr lang="es-ES" sz="1400" dirty="0">
              <a:solidFill>
                <a:srgbClr val="376092"/>
              </a:solidFill>
            </a:endParaRPr>
          </a:p>
          <a:p>
            <a:pPr>
              <a:lnSpc>
                <a:spcPct val="90000"/>
              </a:lnSpc>
              <a:buFontTx/>
              <a:buNone/>
              <a:defRPr/>
            </a:pPr>
            <a:endParaRPr lang="es-ES" sz="1400" b="1" dirty="0" smtClean="0">
              <a:solidFill>
                <a:srgbClr val="376092"/>
              </a:solidFill>
              <a:latin typeface="Arial" charset="0"/>
              <a:cs typeface="Times New Roman" charset="0"/>
            </a:endParaRPr>
          </a:p>
          <a:p>
            <a:pPr>
              <a:lnSpc>
                <a:spcPct val="90000"/>
              </a:lnSpc>
              <a:buFontTx/>
              <a:buNone/>
              <a:defRPr/>
            </a:pPr>
            <a:r>
              <a:rPr lang="en-US" sz="1400" b="1" dirty="0" smtClean="0">
                <a:solidFill>
                  <a:srgbClr val="376092"/>
                </a:solidFill>
                <a:latin typeface="Arial" charset="0"/>
                <a:cs typeface="Times New Roman" charset="0"/>
              </a:rPr>
              <a:t>UBÍQUESE A FAVOR DEL VIENTO (DE ESPALDA), MIENTRAS DURE LA EMERGENCIA;  OJALÁ EN ZONAS ALTAS Y MANTENIENDO VÍAS DE ESCAPE DESPEJADAS</a:t>
            </a:r>
            <a:endParaRPr lang="es-ES" sz="1400" dirty="0">
              <a:solidFill>
                <a:srgbClr val="376092"/>
              </a:solidFill>
            </a:endParaRPr>
          </a:p>
          <a:p>
            <a:pPr>
              <a:lnSpc>
                <a:spcPct val="90000"/>
              </a:lnSpc>
              <a:buFontTx/>
              <a:buNone/>
              <a:defRPr/>
            </a:pPr>
            <a:r>
              <a:rPr lang="en-US" sz="1400" b="1" dirty="0" smtClean="0">
                <a:solidFill>
                  <a:srgbClr val="376092"/>
                </a:solidFill>
                <a:latin typeface="Arial" charset="0"/>
                <a:cs typeface="Times New Roman" charset="0"/>
              </a:rPr>
              <a:t>SI LAS CONDICIONES DE SEGURIDAD LO PERMITEN, INDIQUE AL CONDUCTOR UN ÁREA SEGURA DONDE ESTACIONAR EL VEHÍCULO</a:t>
            </a:r>
            <a:r>
              <a:rPr lang="es-ES" sz="1400" b="1" dirty="0">
                <a:solidFill>
                  <a:srgbClr val="376092"/>
                </a:solidFill>
              </a:rPr>
              <a:t> </a:t>
            </a:r>
            <a:r>
              <a:rPr lang="en-US" sz="1400" dirty="0" smtClean="0">
                <a:solidFill>
                  <a:srgbClr val="376092"/>
                </a:solidFill>
                <a:latin typeface="Arial" charset="0"/>
                <a:cs typeface="Times New Roman" charset="0"/>
              </a:rPr>
              <a:t>EN CASO  QUE EL DERRAME ENTRE EN CONTACTO CON CURSOS DE AGUAS NATURALES, ALCANTARILLADOS O SUMINISTROS DE AGUA POTABLE, </a:t>
            </a:r>
            <a:r>
              <a:rPr lang="en-US" sz="1400" b="1" dirty="0" smtClean="0">
                <a:solidFill>
                  <a:srgbClr val="376092"/>
                </a:solidFill>
                <a:latin typeface="Arial" charset="0"/>
                <a:cs typeface="Times New Roman" charset="0"/>
              </a:rPr>
              <a:t>INFORME DE INMEDIATO A LAS</a:t>
            </a:r>
            <a:r>
              <a:rPr lang="en-US" sz="1400" dirty="0" smtClean="0">
                <a:solidFill>
                  <a:srgbClr val="376092"/>
                </a:solidFill>
                <a:latin typeface="Arial" charset="0"/>
                <a:cs typeface="Times New Roman" charset="0"/>
              </a:rPr>
              <a:t> </a:t>
            </a:r>
            <a:r>
              <a:rPr lang="en-US" sz="1400" b="1" dirty="0" smtClean="0">
                <a:solidFill>
                  <a:srgbClr val="376092"/>
                </a:solidFill>
                <a:latin typeface="Arial" charset="0"/>
                <a:cs typeface="Times New Roman" charset="0"/>
              </a:rPr>
              <a:t>AUTORIDADES SANITARIAS CORRESPONDIENTES,  </a:t>
            </a:r>
            <a:r>
              <a:rPr lang="en-US" sz="1400" dirty="0" smtClean="0">
                <a:solidFill>
                  <a:srgbClr val="376092"/>
                </a:solidFill>
                <a:latin typeface="Arial" charset="0"/>
                <a:cs typeface="Times New Roman" charset="0"/>
              </a:rPr>
              <a:t>(SERVICIO DE SALUD Y MEDIO AMBIENTE SESMA,  O REPRESENTANTES DEL MINISTERIO DE SALUD COMO LA RED DE INFORMACIÓN TOXICOLÓGICA Y ALERTA RITA, HOSPITAL O POSTAS),</a:t>
            </a:r>
            <a:r>
              <a:rPr lang="en-US" sz="1400" b="1" dirty="0" smtClean="0">
                <a:solidFill>
                  <a:srgbClr val="376092"/>
                </a:solidFill>
                <a:latin typeface="Arial" charset="0"/>
                <a:cs typeface="Times New Roman" charset="0"/>
              </a:rPr>
              <a:t>  </a:t>
            </a:r>
            <a:r>
              <a:rPr lang="en-US" sz="1400" dirty="0" smtClean="0">
                <a:solidFill>
                  <a:srgbClr val="376092"/>
                </a:solidFill>
                <a:latin typeface="Arial" charset="0"/>
                <a:cs typeface="Times New Roman" charset="0"/>
              </a:rPr>
              <a:t>INDICANDO COLOR DEL RÓTULO IDENTIFICATORIO, LEYENDA Y NÚMERO DE LAS NACIONES UNIDAS (UN)</a:t>
            </a:r>
            <a:endParaRPr lang="es-ES" sz="1400" dirty="0" smtClean="0">
              <a:solidFill>
                <a:srgbClr val="376092"/>
              </a:solidFill>
            </a:endParaRPr>
          </a:p>
        </p:txBody>
      </p:sp>
    </p:spTree>
    <p:extLst>
      <p:ext uri="{BB962C8B-B14F-4D97-AF65-F5344CB8AC3E}">
        <p14:creationId xmlns:p14="http://schemas.microsoft.com/office/powerpoint/2010/main" val="3268011057"/>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331640" y="2371527"/>
            <a:ext cx="6480720" cy="646331"/>
          </a:xfrm>
          <a:prstGeom prst="rect">
            <a:avLst/>
          </a:prstGeom>
        </p:spPr>
        <p:txBody>
          <a:bodyPr wrap="square">
            <a:spAutoFit/>
          </a:bodyPr>
          <a:lstStyle/>
          <a:p>
            <a:pPr algn="ctr"/>
            <a:r>
              <a:rPr lang="es-ES" sz="3600" dirty="0" smtClean="0"/>
              <a:t>Mercancías peligrosas</a:t>
            </a:r>
          </a:p>
        </p:txBody>
      </p:sp>
      <p:sp>
        <p:nvSpPr>
          <p:cNvPr id="8" name="6 CuadroTexto"/>
          <p:cNvSpPr txBox="1"/>
          <p:nvPr/>
        </p:nvSpPr>
        <p:spPr>
          <a:xfrm>
            <a:off x="0" y="5661248"/>
            <a:ext cx="9144000" cy="369332"/>
          </a:xfrm>
          <a:prstGeom prst="rect">
            <a:avLst/>
          </a:prstGeom>
          <a:noFill/>
        </p:spPr>
        <p:txBody>
          <a:bodyPr wrap="square" rtlCol="0">
            <a:spAutoFit/>
          </a:bodyPr>
          <a:lstStyle/>
          <a:p>
            <a:pPr algn="ctr"/>
            <a:r>
              <a:rPr lang="es-CL" i="1" dirty="0" smtClean="0"/>
              <a:t>Héctor León Cisternas</a:t>
            </a:r>
            <a:endParaRPr lang="es-CL" i="1" dirty="0"/>
          </a:p>
        </p:txBody>
      </p:sp>
    </p:spTree>
    <p:extLst>
      <p:ext uri="{BB962C8B-B14F-4D97-AF65-F5344CB8AC3E}">
        <p14:creationId xmlns:p14="http://schemas.microsoft.com/office/powerpoint/2010/main" val="976004134"/>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7" name="Picture 8" descr="quimic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06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errame_0302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6291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derrame_0302_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acidocha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435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acidocha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1916832"/>
            <a:ext cx="3811988" cy="252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011057"/>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49154" name="Picture 2" descr="http://t3.gstatic.com/images?q=tbn:ANd9GcTuiAwvi3juaK_QEc-4olsmmFWRKNj_uk_bf0dI8G1v-P4ncGdD"/>
          <p:cNvPicPr>
            <a:picLocks noChangeAspect="1" noChangeArrowheads="1"/>
          </p:cNvPicPr>
          <p:nvPr/>
        </p:nvPicPr>
        <p:blipFill>
          <a:blip r:embed="rId3"/>
          <a:srcRect/>
          <a:stretch>
            <a:fillRect/>
          </a:stretch>
        </p:blipFill>
        <p:spPr bwMode="auto">
          <a:xfrm>
            <a:off x="0" y="4214818"/>
            <a:ext cx="3786214" cy="2643182"/>
          </a:xfrm>
          <a:prstGeom prst="rect">
            <a:avLst/>
          </a:prstGeom>
          <a:noFill/>
        </p:spPr>
      </p:pic>
      <p:pic>
        <p:nvPicPr>
          <p:cNvPr id="49156" name="Picture 4" descr="http://t2.gstatic.com/images?q=tbn:ANd9GcQV6UJtWoCOFyFoGvk1AX7RO_MOvD1Tx9gVH6b2WaP0imSzNcXi"/>
          <p:cNvPicPr>
            <a:picLocks noChangeAspect="1" noChangeArrowheads="1"/>
          </p:cNvPicPr>
          <p:nvPr/>
        </p:nvPicPr>
        <p:blipFill>
          <a:blip r:embed="rId4"/>
          <a:srcRect/>
          <a:stretch>
            <a:fillRect/>
          </a:stretch>
        </p:blipFill>
        <p:spPr bwMode="auto">
          <a:xfrm>
            <a:off x="3357554" y="857232"/>
            <a:ext cx="2143125" cy="2143125"/>
          </a:xfrm>
          <a:prstGeom prst="rect">
            <a:avLst/>
          </a:prstGeom>
          <a:noFill/>
        </p:spPr>
      </p:pic>
      <p:pic>
        <p:nvPicPr>
          <p:cNvPr id="49158" name="Picture 6" descr="http://t0.gstatic.com/images?q=tbn:ANd9GcSD725gF_njyrvNwoTp_sXEVOJLiCBZbu2MI_7Yq0PZCQvKZR_G"/>
          <p:cNvPicPr>
            <a:picLocks noChangeAspect="1" noChangeArrowheads="1"/>
          </p:cNvPicPr>
          <p:nvPr/>
        </p:nvPicPr>
        <p:blipFill>
          <a:blip r:embed="rId5"/>
          <a:srcRect/>
          <a:stretch>
            <a:fillRect/>
          </a:stretch>
        </p:blipFill>
        <p:spPr bwMode="auto">
          <a:xfrm>
            <a:off x="1000100" y="1428736"/>
            <a:ext cx="2305050" cy="1981201"/>
          </a:xfrm>
          <a:prstGeom prst="rect">
            <a:avLst/>
          </a:prstGeom>
          <a:noFill/>
        </p:spPr>
      </p:pic>
      <p:pic>
        <p:nvPicPr>
          <p:cNvPr id="49160" name="Picture 8" descr="http://t1.gstatic.com/images?q=tbn:ANd9GcQRpugePuUPYrDtCaLhqQNA9h1K4TMEiiQKlJNDz3DZ3McFj8ICwg"/>
          <p:cNvPicPr>
            <a:picLocks noChangeAspect="1" noChangeArrowheads="1"/>
          </p:cNvPicPr>
          <p:nvPr/>
        </p:nvPicPr>
        <p:blipFill>
          <a:blip r:embed="rId6"/>
          <a:srcRect/>
          <a:stretch>
            <a:fillRect/>
          </a:stretch>
        </p:blipFill>
        <p:spPr bwMode="auto">
          <a:xfrm>
            <a:off x="4143372" y="3486139"/>
            <a:ext cx="4745581" cy="3371861"/>
          </a:xfrm>
          <a:prstGeom prst="rect">
            <a:avLst/>
          </a:prstGeom>
          <a:noFill/>
        </p:spPr>
      </p:pic>
      <p:pic>
        <p:nvPicPr>
          <p:cNvPr id="49162" name="Picture 10" descr="http://t1.gstatic.com/images?q=tbn:ANd9GcT6rlhFkvom-Rp4Lkv3R9dfr9a4DyJFDKadmBY4fEU4jOdm7A4c"/>
          <p:cNvPicPr>
            <a:picLocks noChangeAspect="1" noChangeArrowheads="1"/>
          </p:cNvPicPr>
          <p:nvPr/>
        </p:nvPicPr>
        <p:blipFill>
          <a:blip r:embed="rId7"/>
          <a:srcRect/>
          <a:stretch>
            <a:fillRect/>
          </a:stretch>
        </p:blipFill>
        <p:spPr bwMode="auto">
          <a:xfrm>
            <a:off x="6000760" y="1785926"/>
            <a:ext cx="2619375" cy="1743076"/>
          </a:xfrm>
          <a:prstGeom prst="rect">
            <a:avLst/>
          </a:prstGeom>
          <a:noFill/>
        </p:spPr>
      </p:pic>
    </p:spTree>
    <p:extLst>
      <p:ext uri="{BB962C8B-B14F-4D97-AF65-F5344CB8AC3E}">
        <p14:creationId xmlns:p14="http://schemas.microsoft.com/office/powerpoint/2010/main" val="289631160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8" name="Rectangle 1026"/>
          <p:cNvSpPr>
            <a:spLocks noGrp="1" noChangeArrowheads="1"/>
          </p:cNvSpPr>
          <p:nvPr>
            <p:ph type="title"/>
          </p:nvPr>
        </p:nvSpPr>
        <p:spPr>
          <a:xfrm>
            <a:off x="251520" y="1340768"/>
            <a:ext cx="8610600" cy="1828800"/>
          </a:xfrm>
          <a:solidFill>
            <a:schemeClr val="bg1"/>
          </a:solidFill>
          <a:ln>
            <a:solidFill>
              <a:schemeClr val="bg1"/>
            </a:solidFill>
          </a:ln>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t> PREVENCION RIESGOS DE TRANSITO EN EL TRANSPORTE DE CARGAS PELIGROSAS POR VIAS DE USO PUBLICO   </a:t>
            </a:r>
            <a:endPar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endParaRPr>
          </a:p>
        </p:txBody>
      </p:sp>
      <p:pic>
        <p:nvPicPr>
          <p:cNvPr id="9" name="Picture 1030" descr="DSC000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29" descr="quim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5925"/>
            <a:ext cx="4191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905734"/>
      </p:ext>
    </p:extLst>
  </p:cSld>
  <p:clrMapOvr>
    <a:masterClrMapping/>
  </p:clrMapOvr>
  <p:transition xmlns:p14="http://schemas.microsoft.com/office/powerpoint/2010/main">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ppt_x</p:attrName>
                                        </p:attrNameLst>
                                      </p:cBhvr>
                                      <p:tavLst>
                                        <p:tav tm="0">
                                          <p:val>
                                            <p:fltVal val="0.5"/>
                                          </p:val>
                                        </p:tav>
                                        <p:tav tm="100000">
                                          <p:val>
                                            <p:strVal val="#ppt_x"/>
                                          </p:val>
                                        </p:tav>
                                      </p:tavLst>
                                    </p:anim>
                                    <p:anim calcmode="lin" valueType="num">
                                      <p:cBhvr>
                                        <p:cTn id="20"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0" y="836712"/>
            <a:ext cx="7452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836712"/>
            <a:ext cx="372616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9" name="9 CuadroTexto"/>
          <p:cNvSpPr txBox="1"/>
          <p:nvPr/>
        </p:nvSpPr>
        <p:spPr>
          <a:xfrm>
            <a:off x="35496" y="214290"/>
            <a:ext cx="4709943" cy="461665"/>
          </a:xfrm>
          <a:prstGeom prst="rect">
            <a:avLst/>
          </a:prstGeom>
          <a:noFill/>
        </p:spPr>
        <p:txBody>
          <a:bodyPr wrap="none" rtlCol="0">
            <a:spAutoFit/>
          </a:bodyPr>
          <a:lstStyle/>
          <a:p>
            <a:r>
              <a:rPr lang="es-CL" sz="2400" dirty="0" smtClean="0"/>
              <a:t>DISPOSICIONES LEGALES VIGENTES</a:t>
            </a:r>
            <a:endParaRPr lang="es-CL" sz="2400" dirty="0"/>
          </a:p>
        </p:txBody>
      </p:sp>
      <p:sp>
        <p:nvSpPr>
          <p:cNvPr id="2" name="Pentágono 1"/>
          <p:cNvSpPr/>
          <p:nvPr/>
        </p:nvSpPr>
        <p:spPr>
          <a:xfrm>
            <a:off x="35496" y="1196752"/>
            <a:ext cx="2376263" cy="648072"/>
          </a:xfrm>
          <a:prstGeom prst="homePlat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tx1"/>
                </a:solidFill>
              </a:rPr>
              <a:t>D.S. Nº 298/94</a:t>
            </a:r>
            <a:endParaRPr lang="es-ES" sz="1600" dirty="0">
              <a:solidFill>
                <a:schemeClr val="tx1"/>
              </a:solidFill>
            </a:endParaRPr>
          </a:p>
        </p:txBody>
      </p:sp>
      <p:sp>
        <p:nvSpPr>
          <p:cNvPr id="3" name="Cheurón 2"/>
          <p:cNvSpPr/>
          <p:nvPr/>
        </p:nvSpPr>
        <p:spPr>
          <a:xfrm>
            <a:off x="2267744"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tx1"/>
                </a:solidFill>
              </a:rPr>
              <a:t>D.S. Nº 90/96</a:t>
            </a:r>
            <a:endParaRPr lang="es-ES" sz="1600" dirty="0">
              <a:solidFill>
                <a:schemeClr val="tx1"/>
              </a:solidFill>
            </a:endParaRPr>
          </a:p>
        </p:txBody>
      </p:sp>
      <p:sp>
        <p:nvSpPr>
          <p:cNvPr id="10" name="Cheurón 9"/>
          <p:cNvSpPr/>
          <p:nvPr/>
        </p:nvSpPr>
        <p:spPr>
          <a:xfrm>
            <a:off x="6732240"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tx1"/>
                </a:solidFill>
              </a:rPr>
              <a:t>DECRETO Nº 198/84</a:t>
            </a:r>
            <a:endParaRPr lang="es-ES" sz="1600" dirty="0">
              <a:solidFill>
                <a:schemeClr val="tx1"/>
              </a:solidFill>
            </a:endParaRPr>
          </a:p>
        </p:txBody>
      </p:sp>
      <p:sp>
        <p:nvSpPr>
          <p:cNvPr id="11" name="Cheurón 10"/>
          <p:cNvSpPr/>
          <p:nvPr/>
        </p:nvSpPr>
        <p:spPr>
          <a:xfrm>
            <a:off x="4499992" y="1196752"/>
            <a:ext cx="2376264" cy="648072"/>
          </a:xfrm>
          <a:prstGeom prst="chevron">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smtClean="0">
                <a:solidFill>
                  <a:schemeClr val="tx1"/>
                </a:solidFill>
              </a:rPr>
              <a:t>DECRETO Nª 29/86</a:t>
            </a:r>
            <a:endParaRPr lang="es-ES" sz="1600" dirty="0">
              <a:solidFill>
                <a:schemeClr val="tx1"/>
              </a:solidFill>
            </a:endParaRPr>
          </a:p>
        </p:txBody>
      </p:sp>
      <p:sp>
        <p:nvSpPr>
          <p:cNvPr id="12" name="Redondear rectángulo de esquina diagonal 11"/>
          <p:cNvSpPr/>
          <p:nvPr/>
        </p:nvSpPr>
        <p:spPr>
          <a:xfrm>
            <a:off x="35496" y="2348880"/>
            <a:ext cx="2232248" cy="3816424"/>
          </a:xfrm>
          <a:prstGeom prst="round2DiagRect">
            <a:avLst/>
          </a:prstGeom>
          <a:gradFill flip="none" rotWithShape="1">
            <a:gsLst>
              <a:gs pos="0">
                <a:schemeClr val="accent1">
                  <a:shade val="51000"/>
                  <a:satMod val="130000"/>
                  <a:alpha val="36000"/>
                </a:schemeClr>
              </a:gs>
              <a:gs pos="80000">
                <a:schemeClr val="accent1">
                  <a:shade val="93000"/>
                  <a:satMod val="130000"/>
                  <a:alpha val="36000"/>
                </a:schemeClr>
              </a:gs>
              <a:gs pos="100000">
                <a:schemeClr val="accent1">
                  <a:shade val="94000"/>
                  <a:satMod val="135000"/>
                  <a:alpha val="36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50000"/>
              </a:spcBef>
              <a:buClr>
                <a:srgbClr val="FF0000"/>
              </a:buClr>
              <a:defRPr/>
            </a:pPr>
            <a:r>
              <a:rPr lang="es-ES" sz="1200" dirty="0" smtClean="0">
                <a:solidFill>
                  <a:srgbClr val="000000"/>
                </a:solidFill>
                <a:latin typeface="Arial"/>
                <a:cs typeface="Arial"/>
              </a:rPr>
              <a:t>MINISTERIO </a:t>
            </a:r>
            <a:r>
              <a:rPr lang="es-ES" sz="1200" dirty="0">
                <a:solidFill>
                  <a:srgbClr val="000000"/>
                </a:solidFill>
                <a:latin typeface="Arial"/>
                <a:cs typeface="Arial"/>
              </a:rPr>
              <a:t>DE TRANSPORTES Y </a:t>
            </a:r>
            <a:r>
              <a:rPr lang="es-ES" sz="1200" dirty="0" smtClean="0">
                <a:solidFill>
                  <a:srgbClr val="000000"/>
                </a:solidFill>
                <a:latin typeface="Arial"/>
                <a:cs typeface="Arial"/>
              </a:rPr>
              <a:t>TELECOMUNICACIONES</a:t>
            </a:r>
          </a:p>
          <a:p>
            <a:pPr algn="ctr">
              <a:spcBef>
                <a:spcPct val="50000"/>
              </a:spcBef>
              <a:buClr>
                <a:srgbClr val="FF0000"/>
              </a:buClr>
              <a:defRPr/>
            </a:pPr>
            <a:endParaRPr lang="es-ES" sz="1200" dirty="0">
              <a:solidFill>
                <a:srgbClr val="376092"/>
              </a:solidFill>
              <a:latin typeface="Arial"/>
              <a:cs typeface="Arial"/>
            </a:endParaRPr>
          </a:p>
          <a:p>
            <a:pPr algn="ctr">
              <a:spcBef>
                <a:spcPct val="50000"/>
              </a:spcBef>
              <a:buClr>
                <a:srgbClr val="FF0000"/>
              </a:buClr>
              <a:defRPr/>
            </a:pPr>
            <a:r>
              <a:rPr lang="es-ES" sz="1200" dirty="0">
                <a:solidFill>
                  <a:schemeClr val="tx2">
                    <a:lumMod val="75000"/>
                  </a:schemeClr>
                </a:solidFill>
                <a:latin typeface="Arial"/>
                <a:cs typeface="Arial"/>
              </a:rPr>
              <a:t>“REGLAMENTA TRANSPORTE DE CARGAS PELIGROSAS POR CALLES Y CAMINOS”</a:t>
            </a:r>
            <a:r>
              <a:rPr lang="es-ES" sz="1200" dirty="0" smtClean="0">
                <a:solidFill>
                  <a:schemeClr val="tx2">
                    <a:lumMod val="75000"/>
                  </a:schemeClr>
                </a:solidFill>
                <a:latin typeface="Arial"/>
                <a:cs typeface="Arial"/>
              </a:rPr>
              <a:t>. </a:t>
            </a:r>
            <a:endParaRPr lang="es-ES" sz="1200" dirty="0">
              <a:solidFill>
                <a:schemeClr val="tx2">
                  <a:lumMod val="75000"/>
                </a:schemeClr>
              </a:solidFill>
              <a:latin typeface="Arial"/>
              <a:cs typeface="Arial"/>
            </a:endParaRPr>
          </a:p>
        </p:txBody>
      </p:sp>
      <p:sp>
        <p:nvSpPr>
          <p:cNvPr id="13" name="Redondear rectángulo de esquina diagonal 12"/>
          <p:cNvSpPr/>
          <p:nvPr/>
        </p:nvSpPr>
        <p:spPr>
          <a:xfrm>
            <a:off x="2411760" y="2348880"/>
            <a:ext cx="2088232" cy="3816424"/>
          </a:xfrm>
          <a:prstGeom prst="round2DiagRect">
            <a:avLst/>
          </a:prstGeom>
          <a:gradFill flip="none" rotWithShape="1">
            <a:gsLst>
              <a:gs pos="0">
                <a:schemeClr val="accent1">
                  <a:shade val="51000"/>
                  <a:satMod val="130000"/>
                  <a:alpha val="36000"/>
                </a:schemeClr>
              </a:gs>
              <a:gs pos="80000">
                <a:schemeClr val="accent1">
                  <a:shade val="93000"/>
                  <a:satMod val="130000"/>
                  <a:alpha val="36000"/>
                </a:schemeClr>
              </a:gs>
              <a:gs pos="100000">
                <a:schemeClr val="accent1">
                  <a:shade val="94000"/>
                  <a:satMod val="135000"/>
                  <a:alpha val="36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50000"/>
              </a:spcBef>
              <a:buClr>
                <a:srgbClr val="FF0000"/>
              </a:buClr>
              <a:defRPr/>
            </a:pPr>
            <a:endParaRPr lang="es-ES_tradnl" sz="1200" dirty="0" smtClean="0">
              <a:solidFill>
                <a:srgbClr val="000000"/>
              </a:solidFill>
              <a:latin typeface="Arial"/>
              <a:cs typeface="Arial"/>
            </a:endParaRPr>
          </a:p>
          <a:p>
            <a:pPr algn="ctr">
              <a:spcBef>
                <a:spcPct val="50000"/>
              </a:spcBef>
              <a:buClr>
                <a:srgbClr val="FF0000"/>
              </a:buClr>
              <a:defRPr/>
            </a:pPr>
            <a:endParaRPr lang="es-ES_tradnl" sz="1200" dirty="0">
              <a:solidFill>
                <a:srgbClr val="000000"/>
              </a:solidFill>
              <a:latin typeface="Arial"/>
              <a:cs typeface="Arial"/>
            </a:endParaRPr>
          </a:p>
          <a:p>
            <a:pPr algn="ctr">
              <a:spcBef>
                <a:spcPct val="50000"/>
              </a:spcBef>
              <a:buClr>
                <a:srgbClr val="FF0000"/>
              </a:buClr>
              <a:defRPr/>
            </a:pPr>
            <a:endParaRPr lang="es-ES_tradnl" sz="1200" dirty="0" smtClean="0">
              <a:solidFill>
                <a:srgbClr val="000000"/>
              </a:solidFill>
              <a:latin typeface="Arial"/>
              <a:cs typeface="Arial"/>
            </a:endParaRPr>
          </a:p>
          <a:p>
            <a:pPr algn="ctr">
              <a:spcBef>
                <a:spcPct val="50000"/>
              </a:spcBef>
              <a:buClr>
                <a:srgbClr val="FF0000"/>
              </a:buClr>
              <a:defRPr/>
            </a:pPr>
            <a:endParaRPr lang="es-ES_tradnl" sz="1200" dirty="0">
              <a:solidFill>
                <a:srgbClr val="000000"/>
              </a:solidFill>
              <a:latin typeface="Arial"/>
              <a:cs typeface="Arial"/>
            </a:endParaRPr>
          </a:p>
          <a:p>
            <a:pPr algn="ctr">
              <a:spcBef>
                <a:spcPct val="50000"/>
              </a:spcBef>
              <a:buClr>
                <a:srgbClr val="FF0000"/>
              </a:buClr>
              <a:defRPr/>
            </a:pPr>
            <a:r>
              <a:rPr lang="es-ES_tradnl" sz="1200" dirty="0" smtClean="0">
                <a:solidFill>
                  <a:srgbClr val="000000"/>
                </a:solidFill>
                <a:latin typeface="Arial"/>
                <a:cs typeface="Arial"/>
              </a:rPr>
              <a:t>MINISTERIO DE </a:t>
            </a:r>
            <a:r>
              <a:rPr lang="es-ES_tradnl" sz="1200" dirty="0">
                <a:solidFill>
                  <a:srgbClr val="000000"/>
                </a:solidFill>
                <a:latin typeface="Arial"/>
                <a:cs typeface="Arial"/>
              </a:rPr>
              <a:t>ECONOMIA FOMENTO Y </a:t>
            </a:r>
            <a:r>
              <a:rPr lang="es-ES_tradnl" sz="1200" dirty="0" smtClean="0">
                <a:solidFill>
                  <a:srgbClr val="000000"/>
                </a:solidFill>
                <a:latin typeface="Arial"/>
                <a:cs typeface="Arial"/>
              </a:rPr>
              <a:t>RECONSTRUCCION</a:t>
            </a:r>
          </a:p>
          <a:p>
            <a:pPr algn="ctr">
              <a:spcBef>
                <a:spcPct val="50000"/>
              </a:spcBef>
              <a:buClr>
                <a:srgbClr val="FF0000"/>
              </a:buClr>
              <a:defRPr/>
            </a:pPr>
            <a:r>
              <a:rPr lang="ja-JP" altLang="es-ES_tradnl" sz="1200" dirty="0">
                <a:solidFill>
                  <a:srgbClr val="17375E"/>
                </a:solidFill>
                <a:latin typeface="Arial"/>
                <a:cs typeface="Arial"/>
              </a:rPr>
              <a:t>“</a:t>
            </a:r>
            <a:r>
              <a:rPr lang="es-ES_tradnl" sz="1200" dirty="0">
                <a:solidFill>
                  <a:srgbClr val="17375E"/>
                </a:solidFill>
                <a:latin typeface="Arial"/>
                <a:cs typeface="Arial"/>
              </a:rPr>
              <a:t>APRUEBA REGLAMENTO DE SEGURIDAD PARA EL ALMACENAMIENTO, REFINACIÓN, TRANSPORTE Y EXPENDIO AL PUBLICO DE COMBUSTIBLES LÍQUIDOS DERIVADOS DEL PETROLEO.</a:t>
            </a:r>
            <a:r>
              <a:rPr lang="ja-JP" altLang="es-ES_tradnl" sz="1200" dirty="0">
                <a:solidFill>
                  <a:srgbClr val="17375E"/>
                </a:solidFill>
                <a:latin typeface="Arial"/>
                <a:cs typeface="Arial"/>
              </a:rPr>
              <a:t>”</a:t>
            </a:r>
            <a:endParaRPr lang="es-ES_tradnl" altLang="ja-JP" sz="1200" dirty="0">
              <a:solidFill>
                <a:srgbClr val="17375E"/>
              </a:solidFill>
              <a:latin typeface="Arial"/>
              <a:cs typeface="Arial"/>
            </a:endParaRPr>
          </a:p>
          <a:p>
            <a:pPr algn="ctr">
              <a:spcBef>
                <a:spcPct val="50000"/>
              </a:spcBef>
              <a:buClr>
                <a:srgbClr val="FF0000"/>
              </a:buClr>
              <a:defRPr/>
            </a:pPr>
            <a:r>
              <a:rPr lang="es-ES_tradnl" sz="1200" dirty="0" smtClean="0">
                <a:solidFill>
                  <a:schemeClr val="accent1">
                    <a:lumMod val="75000"/>
                  </a:schemeClr>
                </a:solidFill>
                <a:latin typeface="Arial"/>
                <a:cs typeface="Arial"/>
              </a:rPr>
              <a:t> </a:t>
            </a:r>
            <a:endParaRPr lang="es-ES_tradnl" sz="1200" dirty="0">
              <a:solidFill>
                <a:schemeClr val="accent1">
                  <a:lumMod val="75000"/>
                </a:schemeClr>
              </a:solidFill>
              <a:latin typeface="Arial"/>
              <a:cs typeface="Arial"/>
            </a:endParaRPr>
          </a:p>
        </p:txBody>
      </p:sp>
      <p:sp>
        <p:nvSpPr>
          <p:cNvPr id="15" name="Redondear rectángulo de esquina diagonal 14"/>
          <p:cNvSpPr/>
          <p:nvPr/>
        </p:nvSpPr>
        <p:spPr>
          <a:xfrm>
            <a:off x="4644008" y="2348880"/>
            <a:ext cx="2088232" cy="3816424"/>
          </a:xfrm>
          <a:prstGeom prst="round2DiagRect">
            <a:avLst/>
          </a:prstGeom>
          <a:gradFill flip="none" rotWithShape="1">
            <a:gsLst>
              <a:gs pos="0">
                <a:schemeClr val="accent1">
                  <a:shade val="51000"/>
                  <a:satMod val="130000"/>
                  <a:alpha val="36000"/>
                </a:schemeClr>
              </a:gs>
              <a:gs pos="80000">
                <a:schemeClr val="accent1">
                  <a:shade val="93000"/>
                  <a:satMod val="130000"/>
                  <a:alpha val="36000"/>
                </a:schemeClr>
              </a:gs>
              <a:gs pos="100000">
                <a:schemeClr val="accent1">
                  <a:shade val="94000"/>
                  <a:satMod val="135000"/>
                  <a:alpha val="36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50000"/>
              </a:spcBef>
              <a:buClr>
                <a:srgbClr val="FF0000"/>
              </a:buClr>
              <a:defRPr/>
            </a:pPr>
            <a:endParaRPr lang="es-CL" sz="1200" dirty="0" smtClean="0">
              <a:solidFill>
                <a:srgbClr val="000000"/>
              </a:solidFill>
              <a:latin typeface="Arial"/>
              <a:cs typeface="Arial"/>
            </a:endParaRPr>
          </a:p>
          <a:p>
            <a:pPr algn="ctr">
              <a:spcBef>
                <a:spcPct val="50000"/>
              </a:spcBef>
              <a:buClr>
                <a:srgbClr val="FF0000"/>
              </a:buClr>
              <a:defRPr/>
            </a:pPr>
            <a:r>
              <a:rPr lang="es-CL" sz="1200" dirty="0" smtClean="0">
                <a:solidFill>
                  <a:srgbClr val="000000"/>
                </a:solidFill>
                <a:latin typeface="Arial"/>
                <a:cs typeface="Arial"/>
              </a:rPr>
              <a:t>MINISTERIO </a:t>
            </a:r>
            <a:r>
              <a:rPr lang="es-CL" sz="1200" dirty="0">
                <a:solidFill>
                  <a:srgbClr val="000000"/>
                </a:solidFill>
                <a:latin typeface="Arial"/>
                <a:cs typeface="Arial"/>
              </a:rPr>
              <a:t>DE </a:t>
            </a:r>
            <a:r>
              <a:rPr lang="es-CL" sz="1200" dirty="0" smtClean="0">
                <a:solidFill>
                  <a:srgbClr val="000000"/>
                </a:solidFill>
                <a:latin typeface="Arial"/>
                <a:cs typeface="Arial"/>
              </a:rPr>
              <a:t>ECONOMÍA</a:t>
            </a:r>
            <a:r>
              <a:rPr lang="es-CL" sz="1200" dirty="0">
                <a:solidFill>
                  <a:srgbClr val="000000"/>
                </a:solidFill>
                <a:latin typeface="Arial"/>
                <a:cs typeface="Arial"/>
              </a:rPr>
              <a:t> </a:t>
            </a:r>
            <a:r>
              <a:rPr lang="es-CL" sz="1200" dirty="0" smtClean="0">
                <a:solidFill>
                  <a:srgbClr val="000000"/>
                </a:solidFill>
                <a:latin typeface="Arial"/>
                <a:cs typeface="Arial"/>
              </a:rPr>
              <a:t>FOMENTO </a:t>
            </a:r>
            <a:r>
              <a:rPr lang="es-CL" sz="1200" dirty="0">
                <a:solidFill>
                  <a:srgbClr val="000000"/>
                </a:solidFill>
                <a:latin typeface="Arial"/>
                <a:cs typeface="Arial"/>
              </a:rPr>
              <a:t>Y RECONSTRUCCIÓN: </a:t>
            </a:r>
          </a:p>
          <a:p>
            <a:pPr algn="ctr">
              <a:spcBef>
                <a:spcPct val="50000"/>
              </a:spcBef>
              <a:buClr>
                <a:srgbClr val="FF0000"/>
              </a:buClr>
              <a:defRPr/>
            </a:pPr>
            <a:endParaRPr lang="es-ES" sz="1200" dirty="0">
              <a:solidFill>
                <a:srgbClr val="376092"/>
              </a:solidFill>
              <a:latin typeface="Arial"/>
              <a:cs typeface="Arial"/>
            </a:endParaRPr>
          </a:p>
          <a:p>
            <a:pPr algn="ctr">
              <a:spcBef>
                <a:spcPct val="50000"/>
              </a:spcBef>
              <a:buClr>
                <a:srgbClr val="FF0000"/>
              </a:buClr>
              <a:defRPr/>
            </a:pPr>
            <a:r>
              <a:rPr lang="es-CL" sz="1200" dirty="0">
                <a:solidFill>
                  <a:srgbClr val="17375E"/>
                </a:solidFill>
                <a:latin typeface="Arial"/>
                <a:cs typeface="Arial"/>
              </a:rPr>
              <a:t>“APRUEBA REGLAMENTO DE SEGURIDAD PARA ALMACENAMIENTO, TRANSPORTE Y EXPENDIO DE GAS LICUADO”.</a:t>
            </a:r>
          </a:p>
        </p:txBody>
      </p:sp>
      <p:sp>
        <p:nvSpPr>
          <p:cNvPr id="16" name="Redondear rectángulo de esquina diagonal 15"/>
          <p:cNvSpPr/>
          <p:nvPr/>
        </p:nvSpPr>
        <p:spPr>
          <a:xfrm>
            <a:off x="6876256" y="2348880"/>
            <a:ext cx="2088232" cy="3816424"/>
          </a:xfrm>
          <a:prstGeom prst="round2DiagRect">
            <a:avLst/>
          </a:prstGeom>
          <a:gradFill flip="none" rotWithShape="1">
            <a:gsLst>
              <a:gs pos="0">
                <a:schemeClr val="accent1">
                  <a:shade val="51000"/>
                  <a:satMod val="130000"/>
                  <a:alpha val="36000"/>
                </a:schemeClr>
              </a:gs>
              <a:gs pos="80000">
                <a:schemeClr val="accent1">
                  <a:shade val="93000"/>
                  <a:satMod val="130000"/>
                  <a:alpha val="36000"/>
                </a:schemeClr>
              </a:gs>
              <a:gs pos="100000">
                <a:schemeClr val="accent1">
                  <a:shade val="94000"/>
                  <a:satMod val="135000"/>
                  <a:alpha val="36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spcBef>
                <a:spcPct val="50000"/>
              </a:spcBef>
              <a:buClr>
                <a:srgbClr val="FF0000"/>
              </a:buClr>
              <a:defRPr/>
            </a:pPr>
            <a:endParaRPr lang="es-CL" sz="1200" dirty="0" smtClean="0">
              <a:solidFill>
                <a:srgbClr val="000000"/>
              </a:solidFill>
              <a:latin typeface="Arial"/>
              <a:cs typeface="Arial"/>
            </a:endParaRPr>
          </a:p>
          <a:p>
            <a:pPr algn="ctr">
              <a:spcBef>
                <a:spcPct val="50000"/>
              </a:spcBef>
              <a:buClr>
                <a:srgbClr val="FF0000"/>
              </a:buClr>
              <a:defRPr/>
            </a:pPr>
            <a:r>
              <a:rPr lang="es-CL" sz="1200" dirty="0" smtClean="0">
                <a:solidFill>
                  <a:srgbClr val="000000"/>
                </a:solidFill>
                <a:latin typeface="Arial"/>
                <a:cs typeface="Arial"/>
              </a:rPr>
              <a:t>MINISTERIO </a:t>
            </a:r>
            <a:r>
              <a:rPr lang="es-CL" sz="1200" dirty="0">
                <a:solidFill>
                  <a:srgbClr val="000000"/>
                </a:solidFill>
                <a:latin typeface="Arial"/>
                <a:cs typeface="Arial"/>
              </a:rPr>
              <a:t>DE </a:t>
            </a:r>
            <a:r>
              <a:rPr lang="es-CL" sz="1200" dirty="0" smtClean="0">
                <a:solidFill>
                  <a:srgbClr val="000000"/>
                </a:solidFill>
                <a:latin typeface="Arial"/>
                <a:cs typeface="Arial"/>
              </a:rPr>
              <a:t>ECONOMÍA </a:t>
            </a:r>
            <a:r>
              <a:rPr lang="es-CL" sz="1200" dirty="0">
                <a:solidFill>
                  <a:srgbClr val="000000"/>
                </a:solidFill>
                <a:latin typeface="Arial"/>
                <a:cs typeface="Arial"/>
              </a:rPr>
              <a:t>FOMENTO Y </a:t>
            </a:r>
            <a:r>
              <a:rPr lang="es-CL" sz="1200" dirty="0" smtClean="0">
                <a:solidFill>
                  <a:srgbClr val="000000"/>
                </a:solidFill>
                <a:latin typeface="Arial"/>
                <a:cs typeface="Arial"/>
              </a:rPr>
              <a:t>RECONSTRUCCIÓN</a:t>
            </a:r>
          </a:p>
          <a:p>
            <a:pPr algn="ctr">
              <a:spcBef>
                <a:spcPct val="50000"/>
              </a:spcBef>
              <a:buClr>
                <a:srgbClr val="FF0000"/>
              </a:buClr>
              <a:defRPr/>
            </a:pPr>
            <a:endParaRPr lang="es-ES" sz="1200" dirty="0">
              <a:solidFill>
                <a:srgbClr val="376092"/>
              </a:solidFill>
              <a:latin typeface="Arial"/>
              <a:cs typeface="Arial"/>
            </a:endParaRPr>
          </a:p>
          <a:p>
            <a:pPr algn="ctr">
              <a:spcBef>
                <a:spcPct val="50000"/>
              </a:spcBef>
              <a:buClr>
                <a:srgbClr val="FF0000"/>
              </a:buClr>
              <a:defRPr/>
            </a:pPr>
            <a:r>
              <a:rPr lang="ja-JP" altLang="es-ES_tradnl" sz="1200" dirty="0">
                <a:solidFill>
                  <a:srgbClr val="17375E"/>
                </a:solidFill>
                <a:latin typeface="Arial"/>
                <a:cs typeface="Arial"/>
              </a:rPr>
              <a:t>“</a:t>
            </a:r>
            <a:r>
              <a:rPr lang="es-ES_tradnl" sz="1200" dirty="0">
                <a:solidFill>
                  <a:srgbClr val="17375E"/>
                </a:solidFill>
                <a:latin typeface="Arial"/>
                <a:cs typeface="Arial"/>
              </a:rPr>
              <a:t>APRUEBA REGLAMENTO DE SEGURIDAD PARA EL TRANSPORTE DE COMBUSTIBLES LIQUIDOS POR VIA FERREA</a:t>
            </a:r>
            <a:r>
              <a:rPr lang="ja-JP" altLang="es-ES_tradnl" sz="1200" dirty="0">
                <a:solidFill>
                  <a:srgbClr val="17375E"/>
                </a:solidFill>
                <a:latin typeface="Arial"/>
                <a:cs typeface="Arial"/>
              </a:rPr>
              <a:t>”</a:t>
            </a:r>
            <a:r>
              <a:rPr lang="es-ES_tradnl" sz="1200" dirty="0">
                <a:solidFill>
                  <a:srgbClr val="17375E"/>
                </a:solidFill>
                <a:latin typeface="Arial"/>
                <a:cs typeface="Arial"/>
              </a:rPr>
              <a:t>.</a:t>
            </a:r>
          </a:p>
        </p:txBody>
      </p:sp>
    </p:spTree>
    <p:extLst>
      <p:ext uri="{BB962C8B-B14F-4D97-AF65-F5344CB8AC3E}">
        <p14:creationId xmlns:p14="http://schemas.microsoft.com/office/powerpoint/2010/main" val="2786543231"/>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12423</TotalTime>
  <Words>3759</Words>
  <Application>Microsoft Macintosh PowerPoint</Application>
  <PresentationFormat>Presentación en pantalla (4:3)</PresentationFormat>
  <Paragraphs>705</Paragraphs>
  <Slides>71</Slides>
  <Notes>58</Notes>
  <HiddenSlides>0</HiddenSlides>
  <MMClips>0</MMClips>
  <ScaleCrop>false</ScaleCrop>
  <HeadingPairs>
    <vt:vector size="4" baseType="variant">
      <vt:variant>
        <vt:lpstr>Tema</vt:lpstr>
      </vt:variant>
      <vt:variant>
        <vt:i4>1</vt:i4>
      </vt:variant>
      <vt:variant>
        <vt:lpstr>Títulos de diapositiva</vt:lpstr>
      </vt:variant>
      <vt:variant>
        <vt:i4>71</vt:i4>
      </vt:variant>
    </vt:vector>
  </HeadingPairs>
  <TitlesOfParts>
    <vt:vector size="7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PREVENCION RIESGOS DE TRANSITO EN EL TRANSPORTE DE CARGAS PELIGROSAS POR VIAS DE USO PUBLICO   </vt:lpstr>
      <vt:lpstr>Presentación de PowerPoint</vt:lpstr>
      <vt:lpstr>Presentación de PowerPoint</vt:lpstr>
      <vt:lpstr>Presentación de PowerPoint</vt:lpstr>
      <vt:lpstr>El artículo 2º del señalado decreto, complementado por la NCH oficial Nº 382, clasifica e identifica dichas sustancias, atendiendo al tipo de riesgo más significativo, que presentan fundamentalmente en su transporte , manipulación y almacenamiento   Las sustancias peligrosas se clasifican en:     CLASES          DIVISIONES. </vt:lpstr>
      <vt:lpstr>CLASE 1 - EXPLOSIVOS</vt:lpstr>
      <vt:lpstr>CLASE 2 – GASES -  Comprimidos – Licuados - o disueltos bajo presión</vt:lpstr>
      <vt:lpstr>CLASE 3 – LIQUIDOS INFLAMABLES</vt:lpstr>
      <vt:lpstr>CLASE 4 – SÓLIDOS INFLAMABLES</vt:lpstr>
      <vt:lpstr>CLASE 5 – OXIDANTES – PERÓXIDOS ORGANICOS</vt:lpstr>
      <vt:lpstr>CLASE 6 – SUSTANCIAS VENENOSAS SUSTANCIAS INFECCIOSAS</vt:lpstr>
      <vt:lpstr>CLASE 7 – MATERIALES RADIACTIVOS</vt:lpstr>
      <vt:lpstr>CLASE 8  – SUSTANCIAS CORROSIVAS</vt:lpstr>
      <vt:lpstr>CLASE  9 – MISCELÁNEOS</vt:lpstr>
      <vt:lpstr>Presentación de PowerPoint</vt:lpstr>
      <vt:lpstr>LOS RÓTULOS DEBERAN POSEER LAS CARACTERISTICAS A QUE SE REFIERE LA NORMA CHILENA OFICIAL NCH 2190, LOS QUE SERÁN FÁCILMENTE VISIBLES,  POR LA PARTE DELANTERA, TRASERA  Y POR AMBOS COSTADOS DEL VEHÍCULO, SIN ESTABLECER LUGAR ESPECÍFICO DE UBICACIÓN (ART. Nº 4 DECRETO Nº 298)</vt:lpstr>
      <vt:lpstr>A)  La Fiscalización estará a cargo de Carabineros de Chile e Inspectores Fiscales  B)   Durante el transporte, carga, descarga, transbordo y limpieza, deberán portar el ROTULO  IDENTIFICATORIO  y el “UN”  (Número de Naciones Unidas)</vt:lpstr>
      <vt:lpstr>c) AL MOMENTO DEL TRANSPORTE, ESTOS VEHÍCULOS DEBERÁN CONTAR CON UNO O MÁS LETREROS VISIBLES, QUE SEÑALEN:</vt:lpstr>
      <vt:lpstr>Presentación de PowerPoint</vt:lpstr>
      <vt:lpstr>Presentación de PowerPoint</vt:lpstr>
      <vt:lpstr>Presentación de PowerPoint</vt:lpstr>
      <vt:lpstr>NFPA  (National Fire Protection Association)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DE LA CARGA  El Art. 7º del DS 298, expresa que el embalaje externo de las sustancias peligrosas transportadas, deben estar marcadas y etiquetadas de acuerdo con la correspondiente clasificación y riesgo, de conformidad a lo establecido en la NCH 2190</vt:lpstr>
      <vt:lpstr>Presentación de PowerPoint</vt:lpstr>
      <vt:lpstr>Presentación de PowerPoint</vt:lpstr>
      <vt:lpstr>Presentación de PowerPoint</vt:lpstr>
      <vt:lpstr>Presentación de PowerPoint</vt:lpstr>
      <vt:lpstr>3. DE LA CIRCULACION Y ESTACIONAMIENTO   La autoridad podrá fijar restricciones al uso de las vías, igualmente podrá establecer restricciones respecto de los lugares y horarios de estacionamiento, carga y descarga de los vehículos que transporten sustancias peligrosas</vt:lpstr>
      <vt:lpstr>3. DE LA CIRCULACION Y ESTACIONAMIENTO                -El itinerario deberá programarse de forma de evitar la presencia del vehículo transportando sustancias peligrosas en vías de gran flujo de tránsito, en los horarios de mayor densidad de tráfico  - Los vehículos que transporten sustancias peligrosas no deberán circular cerca de zonas de fuego abierto, a menos que el conductor tome previamente precausiones para asegurarse que el vehículo puede pasar seguro la zona sin detenerse</vt:lpstr>
      <vt:lpstr>Presentación de PowerPoint</vt:lpstr>
      <vt:lpstr> CONDUCTOR:  Que cuente con alguna de la siguientes licencias  A) LICENCIA DE CONDUCIR PROFESIONAL CLASE A-4 Ó A-5, DEPENDIENDO SI SE TRATA DE VEHÍCULOS DE CARGA SIMPLES O ARTICULADOS.  B) LICENCIA DE CONDUCIR CLASE A-2 OBTENIDA CON ANTERIORIDAD AL 08.03.1997, VIGENTE CONFORME AL ARTÍCULO 2° TRANSITORIO DE LA LEY N° 19.495; EXCEPTO QUE SEÑALE ALGUNA RESTRICCIÓN ESPECIAL PARA EL VEHÍCULO A CONDUCIR. </vt:lpstr>
      <vt:lpstr>4.1.- QUE NO TENGA LICENCIA O QUE ESTA SEA NO PROFESIONAL.               </vt:lpstr>
      <vt:lpstr>4.2.-   QUE EN INTERIOR DEL VEHÍCULO QUE TRANSPORTA EXPLOSIVOS, SUSTANCIAS COMBURENTES, PERÓXIDOS ORGÁNICOS  O INFLAMABLES,O QUE HAYA SIDO USADO PARA TRANSPORTAR LÍQUIDOS INFLAMABLES; EL CONDUCTOR ESTÉ FUMANDO O MANTENGA UN CIGARRILLO U OTRO PRODUCTO DEL TABACO ENCENDIDO, INCLUSO A UNA DISTANCIA MENOR DE DIEZ METROS (10 MTS.) DEL VEHÍCULO. LA MISMA DISPOSICIÓN SE APLICA EN EL CASO DE MANTENER PRODUCTOS DEL TABACO, ENCENDEDORES U OTRAS FUENTES  QUE PUEDAN PRODUCIR INFLAMACIÓN EN LA CABINA.              TIPIFICACION: “EFECTUAR TRANSPORTE DE CARGA PELIGROSA, FUMANDO UN CIGARRO O HACERLO A MENOS DE 10 METROS DEL VEHÍCULO, O MANTENER DENTRO DE LA CABINA PRODUCTOS DEL TABACO QUE PUEDAN PRODUCIR INFLAMACIÓN” (D/S Nº 298 ART. 29º).         CLASIFICACION: MENOS GRAVE.</vt:lpstr>
      <vt:lpstr> LOS CONDUCTORES NO DEBERÁN INGERIR BEBIDAS ALCOHÓLICAS DURANTE EL TIEMPO DE CONDUCCIÓN NI EN LAS SEIS HORAS QUE PRECEDEN AL MISMO.   EL CONDUCTOR NO PODRÁ VIAJAR ACOMPAÑADO DE PERSONAS QUE NO HAYAN SIDO EXPRESAMENTE AUTORIZADAS POR EL TRANSPORTISTA.    EL CONDUCTOR DEBERÁ EXAMINAR REGULARMENTE Y EN LUGARES ADECUADOS, LAS CONDICIONES GENERALES DEL VEHÍCULO, INCLUYENDO LA CONDICIÓN DE LOS NEUMÁTICOS Y LA INTEGRIDAD DE LA CARGA, EN ASPECTOS TALES COMO, EXISTENCIA DE PÉRDIDAS O FUGAS DEL PRODUCTO, SEGURIDAD DE LAS AMARRAS Y POSICIONAMIENTO DE LOS RÓTULOS. </vt:lpstr>
      <vt:lpstr>       5.1.  QUE EL VEHÍCULO NO CUENTE CON LOS IMPLEMENTOS DE PROTECCIÓN PERSONAL (INDICADOS EN   LA HOJA DE DATOS DE SEGURIDAD DE TRANSPORTE). CLASIFICACIÓN:  MENOS GRAVE.</vt:lpstr>
      <vt:lpstr>Presentación de PowerPoint</vt:lpstr>
      <vt:lpstr>Presentación de PowerPoint</vt:lpstr>
      <vt:lpstr>Presentación de PowerPoint</vt:lpstr>
      <vt:lpstr>Presentación de PowerPoint</vt:lpstr>
      <vt:lpstr>Presentación de PowerPoint</vt:lpstr>
      <vt:lpstr>3) MEDIDAS DE SEGURIDAD PARA CONDUCTORES: </vt:lpstr>
      <vt:lpstr>Presentación de PowerPoint</vt:lpstr>
      <vt:lpstr>Presentación de PowerPoint</vt:lpstr>
      <vt:lpstr>Presentación de PowerPoint</vt:lpstr>
      <vt:lpstr>Presentación de PowerPoint</vt:lpstr>
      <vt:lpstr>TRANSPORTE DE GAS LICUADO EN VEHICULOS A GRANEL </vt:lpstr>
      <vt:lpstr>TRANSPORTE DE GAS LICUADO EN CILINDROS </vt:lpstr>
      <vt:lpstr>Presentación de PowerPoint</vt:lpstr>
      <vt:lpstr>Presentación de PowerPoint</vt:lpstr>
      <vt:lpstr>Presentación de PowerPoint</vt:lpstr>
      <vt:lpstr>MEDIDAS DE SEGURIDAD QUE DEBE ADOPTAR ANTE LA OCURRENCIA DE  DERRAME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 Morales</dc:creator>
  <cp:lastModifiedBy>Héctor Eduardo León Cisternas</cp:lastModifiedBy>
  <cp:revision>485</cp:revision>
  <dcterms:created xsi:type="dcterms:W3CDTF">2011-09-01T16:11:56Z</dcterms:created>
  <dcterms:modified xsi:type="dcterms:W3CDTF">2012-11-09T01:50:29Z</dcterms:modified>
</cp:coreProperties>
</file>